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1" r:id="rId10"/>
    <p:sldId id="265" r:id="rId11"/>
    <p:sldId id="264"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FC8989F-57E3-4277-80F2-A8E10CDDA749}" type="datetimeFigureOut">
              <a:rPr lang="en-US" smtClean="0"/>
              <a:pPr/>
              <a:t>8/11/2014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8BE4D10-8D13-458E-AFDD-E423C08B94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8989F-57E3-4277-80F2-A8E10CDDA749}"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8989F-57E3-4277-80F2-A8E10CDDA749}"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8989F-57E3-4277-80F2-A8E10CDDA749}"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C8989F-57E3-4277-80F2-A8E10CDDA749}"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E4D10-8D13-458E-AFDD-E423C08B94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8989F-57E3-4277-80F2-A8E10CDDA749}"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FC8989F-57E3-4277-80F2-A8E10CDDA749}" type="datetimeFigureOut">
              <a:rPr lang="en-US" smtClean="0"/>
              <a:pPr/>
              <a:t>8/11/2014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C8989F-57E3-4277-80F2-A8E10CDDA749}" type="datetimeFigureOut">
              <a:rPr lang="en-US" smtClean="0"/>
              <a:pPr/>
              <a:t>8/11/2014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8989F-57E3-4277-80F2-A8E10CDDA749}" type="datetimeFigureOut">
              <a:rPr lang="en-US" smtClean="0"/>
              <a:pPr/>
              <a:t>8/11/2014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8989F-57E3-4277-80F2-A8E10CDDA749}"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E4D10-8D13-458E-AFDD-E423C08B94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C8989F-57E3-4277-80F2-A8E10CDDA749}"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8BE4D10-8D13-458E-AFDD-E423C08B94D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C8989F-57E3-4277-80F2-A8E10CDDA749}" type="datetimeFigureOut">
              <a:rPr lang="en-US" smtClean="0"/>
              <a:pPr/>
              <a:t>8/11/2014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BE4D10-8D13-458E-AFDD-E423C08B94D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Email-sagar@srishtisecuritysystem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jpeg"/><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ype="http://schemas.openxmlformats.org/officeDocument/2006/relationships/image" Target="../media/image62.gif"/><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png"/><Relationship Id="rId2" Type="http://schemas.openxmlformats.org/officeDocument/2006/relationships/image" Target="../media/image2.jpeg"/><Relationship Id="rId16" Type="http://schemas.openxmlformats.org/officeDocument/2006/relationships/image" Target="../media/image70.gif"/><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png"/><Relationship Id="rId10" Type="http://schemas.openxmlformats.org/officeDocument/2006/relationships/image" Target="../media/image64.gif"/><Relationship Id="rId4" Type="http://schemas.openxmlformats.org/officeDocument/2006/relationships/image" Target="../media/image58.jpeg"/><Relationship Id="rId9" Type="http://schemas.openxmlformats.org/officeDocument/2006/relationships/image" Target="../media/image63.gif"/><Relationship Id="rId14" Type="http://schemas.openxmlformats.org/officeDocument/2006/relationships/image" Target="../media/image68.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emf"/><Relationship Id="rId10" Type="http://schemas.openxmlformats.org/officeDocument/2006/relationships/image" Target="../media/image2.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1.gif"/><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9675"/>
            <a:ext cx="8458200" cy="5814925"/>
          </a:xfrm>
          <a:prstGeom prst="rect">
            <a:avLst/>
          </a:prstGeom>
          <a:noFill/>
        </p:spPr>
        <p:txBody>
          <a:bodyPr wrap="square" rtlCol="0">
            <a:spAutoFit/>
          </a:bodyPr>
          <a:lstStyle/>
          <a:p>
            <a:pPr algn="ctr"/>
            <a:endParaRPr lang="en-US" sz="2000" dirty="0"/>
          </a:p>
          <a:p>
            <a:pPr algn="ctr"/>
            <a:r>
              <a:rPr lang="en-US" sz="2000" b="1" dirty="0"/>
              <a:t>    </a:t>
            </a:r>
            <a:endParaRPr lang="en-US" sz="2000" dirty="0"/>
          </a:p>
          <a:p>
            <a:pPr algn="ctr">
              <a:lnSpc>
                <a:spcPct val="115000"/>
              </a:lnSpc>
              <a:spcAft>
                <a:spcPts val="1000"/>
              </a:spcAft>
            </a:pPr>
            <a:r>
              <a:rPr lang="en-US" sz="2000" dirty="0"/>
              <a:t> </a:t>
            </a:r>
            <a:r>
              <a:rPr lang="en-US" sz="2000" b="1" dirty="0" smtClean="0">
                <a:solidFill>
                  <a:srgbClr val="FFFFFF"/>
                </a:solidFill>
                <a:latin typeface="Arial"/>
                <a:ea typeface="Times New Roman"/>
                <a:cs typeface="Times New Roman"/>
              </a:rPr>
              <a:t> </a:t>
            </a:r>
            <a:endParaRPr lang="en-US" sz="2000" dirty="0">
              <a:ea typeface="Times New Roman"/>
              <a:cs typeface="Times New Roman"/>
            </a:endParaRPr>
          </a:p>
          <a:p>
            <a:pPr algn="ctr">
              <a:lnSpc>
                <a:spcPct val="115000"/>
              </a:lnSpc>
              <a:spcAft>
                <a:spcPts val="1000"/>
              </a:spcAft>
            </a:pPr>
            <a:r>
              <a:rPr lang="en-US" sz="2800" b="1" dirty="0"/>
              <a:t> </a:t>
            </a:r>
            <a:r>
              <a:rPr lang="en-US" sz="2800" b="1" dirty="0" smtClean="0"/>
              <a:t>Srishti </a:t>
            </a:r>
            <a:r>
              <a:rPr lang="en-US" sz="2800" b="1" dirty="0"/>
              <a:t>Security Systems</a:t>
            </a:r>
            <a:endParaRPr lang="en-US" sz="2800" dirty="0"/>
          </a:p>
          <a:p>
            <a:pPr algn="ctr"/>
            <a:r>
              <a:rPr lang="en-US" sz="2000" b="1" dirty="0"/>
              <a:t> </a:t>
            </a:r>
            <a:r>
              <a:rPr lang="en-US" sz="2000" b="1" dirty="0" smtClean="0"/>
              <a:t>DG-2/293-B</a:t>
            </a:r>
            <a:endParaRPr lang="en-US" sz="2000" dirty="0"/>
          </a:p>
          <a:p>
            <a:pPr algn="ctr"/>
            <a:r>
              <a:rPr lang="en-US" sz="2000" b="1" dirty="0"/>
              <a:t>Vikaspuri</a:t>
            </a:r>
            <a:endParaRPr lang="en-US" sz="2000" dirty="0"/>
          </a:p>
          <a:p>
            <a:pPr algn="ctr"/>
            <a:r>
              <a:rPr lang="en-US" sz="2000" b="1" dirty="0"/>
              <a:t>New Delhi-110018</a:t>
            </a:r>
            <a:endParaRPr lang="en-US" sz="2000" dirty="0"/>
          </a:p>
          <a:p>
            <a:pPr algn="ctr"/>
            <a:r>
              <a:rPr lang="en-US" sz="2000" b="1" dirty="0"/>
              <a:t>Telefax-011-45875342</a:t>
            </a:r>
            <a:endParaRPr lang="en-US" sz="2000" dirty="0"/>
          </a:p>
          <a:p>
            <a:pPr algn="ctr"/>
            <a:r>
              <a:rPr lang="en-US" sz="2000" b="1" dirty="0"/>
              <a:t>Mobile-09871971203/09999106708</a:t>
            </a:r>
            <a:endParaRPr lang="en-US" sz="2000" dirty="0"/>
          </a:p>
          <a:p>
            <a:pPr algn="ctr"/>
            <a:r>
              <a:rPr lang="en-US" sz="2000" b="1" u="sng" dirty="0">
                <a:hlinkClick r:id="rId2"/>
              </a:rPr>
              <a:t>Email-sagar@srishtisecuritysystems.com</a:t>
            </a:r>
            <a:endParaRPr lang="en-US" sz="2000" dirty="0"/>
          </a:p>
          <a:p>
            <a:pPr algn="ctr"/>
            <a:r>
              <a:rPr lang="en-US" sz="2000" b="1" dirty="0"/>
              <a:t>sagarkn@gmail.com</a:t>
            </a:r>
            <a:endParaRPr lang="en-US" sz="2000" dirty="0"/>
          </a:p>
          <a:p>
            <a:pPr algn="ctr"/>
            <a:r>
              <a:rPr lang="en-US" sz="2000" b="1" dirty="0"/>
              <a:t>             website-www.srishtisecuritysystems.com</a:t>
            </a:r>
            <a:endParaRPr lang="en-US" sz="2000" dirty="0"/>
          </a:p>
          <a:p>
            <a:pPr algn="ctr"/>
            <a:r>
              <a:rPr lang="en-US" sz="2000" b="1" u="sng" dirty="0"/>
              <a:t>Service Centre</a:t>
            </a:r>
            <a:endParaRPr lang="en-US" sz="2000" dirty="0"/>
          </a:p>
          <a:p>
            <a:pPr algn="ctr"/>
            <a:r>
              <a:rPr lang="en-US" sz="2000" b="1" dirty="0"/>
              <a:t>A-45,Chander Nagar,Rear Entry</a:t>
            </a:r>
            <a:endParaRPr lang="en-US" sz="2000" dirty="0"/>
          </a:p>
          <a:p>
            <a:pPr algn="ctr"/>
            <a:r>
              <a:rPr lang="en-US" sz="2000" b="1" dirty="0"/>
              <a:t>2</a:t>
            </a:r>
            <a:r>
              <a:rPr lang="en-US" sz="2000" b="1" baseline="30000" dirty="0"/>
              <a:t>nd</a:t>
            </a:r>
            <a:r>
              <a:rPr lang="en-US" sz="2000" b="1" dirty="0"/>
              <a:t> </a:t>
            </a:r>
            <a:r>
              <a:rPr lang="en-US" sz="2000" b="1" dirty="0" smtClean="0"/>
              <a:t> Floor, Janakpuri, New </a:t>
            </a:r>
            <a:r>
              <a:rPr lang="en-US" sz="2000" b="1" dirty="0"/>
              <a:t>Delhi-110058</a:t>
            </a:r>
            <a:endParaRPr lang="en-US" sz="2000" dirty="0"/>
          </a:p>
          <a:p>
            <a:pPr algn="ctr"/>
            <a:r>
              <a:rPr lang="en-US" sz="2000" b="1" dirty="0"/>
              <a:t>Channel </a:t>
            </a:r>
            <a:r>
              <a:rPr lang="en-US" sz="2000" b="1" dirty="0" smtClean="0"/>
              <a:t>Partners &amp; Integrators- Kochi, Chennai, Lucknow</a:t>
            </a:r>
            <a:endParaRPr lang="en-US" sz="2000" dirty="0"/>
          </a:p>
          <a:p>
            <a:pPr algn="ctr"/>
            <a:endParaRPr lang="en-US" sz="2000" dirty="0"/>
          </a:p>
        </p:txBody>
      </p:sp>
      <p:pic>
        <p:nvPicPr>
          <p:cNvPr id="8" name="Picture 7" descr="sss.JPG"/>
          <p:cNvPicPr>
            <a:picLocks noChangeAspect="1"/>
          </p:cNvPicPr>
          <p:nvPr/>
        </p:nvPicPr>
        <p:blipFill>
          <a:blip r:embed="rId3"/>
          <a:stretch>
            <a:fillRect/>
          </a:stretch>
        </p:blipFill>
        <p:spPr>
          <a:xfrm>
            <a:off x="0" y="0"/>
            <a:ext cx="2066925" cy="876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bg1"/>
                </a:solidFill>
              </a:rPr>
              <a:t>Modular Switches - JUNG</a:t>
            </a:r>
            <a:endParaRPr lang="en-US" sz="4400" dirty="0">
              <a:solidFill>
                <a:schemeClr val="bg1"/>
              </a:solidFill>
            </a:endParaRPr>
          </a:p>
        </p:txBody>
      </p:sp>
      <p:pic>
        <p:nvPicPr>
          <p:cNvPr id="5" name="Picture 4" descr="sss.JPG"/>
          <p:cNvPicPr>
            <a:picLocks noChangeAspect="1"/>
          </p:cNvPicPr>
          <p:nvPr/>
        </p:nvPicPr>
        <p:blipFill>
          <a:blip r:embed="rId2"/>
          <a:stretch>
            <a:fillRect/>
          </a:stretch>
        </p:blipFill>
        <p:spPr>
          <a:xfrm>
            <a:off x="0" y="0"/>
            <a:ext cx="2066925" cy="876300"/>
          </a:xfrm>
          <a:prstGeom prst="rect">
            <a:avLst/>
          </a:prstGeom>
        </p:spPr>
      </p:pic>
      <p:pic>
        <p:nvPicPr>
          <p:cNvPr id="6" name="Picture 5" descr="ms1.JPG"/>
          <p:cNvPicPr/>
          <p:nvPr/>
        </p:nvPicPr>
        <p:blipFill>
          <a:blip r:embed="rId3"/>
          <a:stretch>
            <a:fillRect/>
          </a:stretch>
        </p:blipFill>
        <p:spPr>
          <a:xfrm>
            <a:off x="1447800" y="2057400"/>
            <a:ext cx="1600200" cy="1828800"/>
          </a:xfrm>
          <a:prstGeom prst="rect">
            <a:avLst/>
          </a:prstGeom>
        </p:spPr>
      </p:pic>
      <p:pic>
        <p:nvPicPr>
          <p:cNvPr id="7" name="Picture 6" descr="ms2.JPG"/>
          <p:cNvPicPr/>
          <p:nvPr/>
        </p:nvPicPr>
        <p:blipFill>
          <a:blip r:embed="rId4"/>
          <a:stretch>
            <a:fillRect/>
          </a:stretch>
        </p:blipFill>
        <p:spPr>
          <a:xfrm>
            <a:off x="3124200" y="2057400"/>
            <a:ext cx="1371600" cy="1828800"/>
          </a:xfrm>
          <a:prstGeom prst="rect">
            <a:avLst/>
          </a:prstGeom>
        </p:spPr>
      </p:pic>
      <p:pic>
        <p:nvPicPr>
          <p:cNvPr id="8" name="Picture 7" descr="switch.JPG"/>
          <p:cNvPicPr/>
          <p:nvPr/>
        </p:nvPicPr>
        <p:blipFill>
          <a:blip r:embed="rId5"/>
          <a:stretch>
            <a:fillRect/>
          </a:stretch>
        </p:blipFill>
        <p:spPr>
          <a:xfrm>
            <a:off x="4572000" y="2057400"/>
            <a:ext cx="1600200" cy="1828800"/>
          </a:xfrm>
          <a:prstGeom prst="rect">
            <a:avLst/>
          </a:prstGeom>
        </p:spPr>
      </p:pic>
      <p:pic>
        <p:nvPicPr>
          <p:cNvPr id="9" name="Picture 8" descr="switch.JPG"/>
          <p:cNvPicPr/>
          <p:nvPr/>
        </p:nvPicPr>
        <p:blipFill>
          <a:blip r:embed="rId6"/>
          <a:stretch>
            <a:fillRect/>
          </a:stretch>
        </p:blipFill>
        <p:spPr>
          <a:xfrm>
            <a:off x="6248400" y="2057400"/>
            <a:ext cx="1447800" cy="1828800"/>
          </a:xfrm>
          <a:prstGeom prst="rect">
            <a:avLst/>
          </a:prstGeom>
        </p:spPr>
      </p:pic>
      <p:pic>
        <p:nvPicPr>
          <p:cNvPr id="10" name="Picture 9" descr="switch1.JPG"/>
          <p:cNvPicPr/>
          <p:nvPr/>
        </p:nvPicPr>
        <p:blipFill>
          <a:blip r:embed="rId7"/>
          <a:stretch>
            <a:fillRect/>
          </a:stretch>
        </p:blipFill>
        <p:spPr>
          <a:xfrm>
            <a:off x="1447800" y="4114800"/>
            <a:ext cx="1600200" cy="1752600"/>
          </a:xfrm>
          <a:prstGeom prst="rect">
            <a:avLst/>
          </a:prstGeom>
        </p:spPr>
      </p:pic>
      <p:pic>
        <p:nvPicPr>
          <p:cNvPr id="11" name="Picture 10" descr="http://www.jung.de/en/862/~vp/assets/media/images/galleries/Design/LS990/Metal/556x390-max/JUNG_LS990_classic_brass_switch.jpg"/>
          <p:cNvPicPr/>
          <p:nvPr/>
        </p:nvPicPr>
        <p:blipFill>
          <a:blip r:embed="rId8"/>
          <a:srcRect/>
          <a:stretch>
            <a:fillRect/>
          </a:stretch>
        </p:blipFill>
        <p:spPr bwMode="auto">
          <a:xfrm>
            <a:off x="3124200" y="4114800"/>
            <a:ext cx="1447800" cy="1752600"/>
          </a:xfrm>
          <a:prstGeom prst="rect">
            <a:avLst/>
          </a:prstGeom>
          <a:noFill/>
          <a:ln w="9525">
            <a:noFill/>
            <a:miter lim="800000"/>
            <a:headEnd/>
            <a:tailEnd/>
          </a:ln>
        </p:spPr>
      </p:pic>
      <p:pic>
        <p:nvPicPr>
          <p:cNvPr id="12" name="Picture 11" descr="http://www.jung.de/en/862/~vp/assets/media/images/galleries/Design/LS990/Metal/556x390-max/JUNG_LS990_antique_brass_switch.jpg"/>
          <p:cNvPicPr/>
          <p:nvPr/>
        </p:nvPicPr>
        <p:blipFill>
          <a:blip r:embed="rId9"/>
          <a:srcRect/>
          <a:stretch>
            <a:fillRect/>
          </a:stretch>
        </p:blipFill>
        <p:spPr bwMode="auto">
          <a:xfrm>
            <a:off x="4648200" y="4114800"/>
            <a:ext cx="1524000" cy="1752600"/>
          </a:xfrm>
          <a:prstGeom prst="rect">
            <a:avLst/>
          </a:prstGeom>
          <a:noFill/>
          <a:ln w="9525">
            <a:noFill/>
            <a:miter lim="800000"/>
            <a:headEnd/>
            <a:tailEnd/>
          </a:ln>
        </p:spPr>
      </p:pic>
      <p:pic>
        <p:nvPicPr>
          <p:cNvPr id="13" name="Picture 12" descr="http://www.jung.de/en/862/~vp/assets/media/images/galleries/Design/LS990/Metal/556x390-max/JUNG_LS990_anthracite_switch.jpg"/>
          <p:cNvPicPr/>
          <p:nvPr/>
        </p:nvPicPr>
        <p:blipFill>
          <a:blip r:embed="rId10"/>
          <a:srcRect/>
          <a:stretch>
            <a:fillRect/>
          </a:stretch>
        </p:blipFill>
        <p:spPr bwMode="auto">
          <a:xfrm>
            <a:off x="6248400" y="4114800"/>
            <a:ext cx="14478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8229600" cy="1143000"/>
          </a:xfrm>
        </p:spPr>
        <p:txBody>
          <a:bodyPr>
            <a:noAutofit/>
          </a:bodyPr>
          <a:lstStyle/>
          <a:p>
            <a:pPr algn="ctr"/>
            <a:r>
              <a:rPr lang="en-US" sz="4000" dirty="0" smtClean="0">
                <a:solidFill>
                  <a:schemeClr val="bg1"/>
                </a:solidFill>
              </a:rPr>
              <a:t>LED Dimmable Lights – Osram &amp; </a:t>
            </a:r>
            <a:r>
              <a:rPr lang="en-US" sz="4000" dirty="0" smtClean="0">
                <a:solidFill>
                  <a:schemeClr val="bg1"/>
                </a:solidFill>
              </a:rPr>
              <a:t>Spoon</a:t>
            </a:r>
            <a:endParaRPr lang="en-US" sz="4000" dirty="0">
              <a:solidFill>
                <a:schemeClr val="bg1"/>
              </a:solidFill>
            </a:endParaRPr>
          </a:p>
        </p:txBody>
      </p:sp>
      <p:pic>
        <p:nvPicPr>
          <p:cNvPr id="4" name="Picture 3" descr="sss.JPG"/>
          <p:cNvPicPr>
            <a:picLocks noChangeAspect="1"/>
          </p:cNvPicPr>
          <p:nvPr/>
        </p:nvPicPr>
        <p:blipFill>
          <a:blip r:embed="rId2"/>
          <a:stretch>
            <a:fillRect/>
          </a:stretch>
        </p:blipFill>
        <p:spPr>
          <a:xfrm>
            <a:off x="0" y="0"/>
            <a:ext cx="2066925" cy="876300"/>
          </a:xfrm>
          <a:prstGeom prst="rect">
            <a:avLst/>
          </a:prstGeom>
        </p:spPr>
      </p:pic>
      <p:pic>
        <p:nvPicPr>
          <p:cNvPr id="5" name="Picture 4" descr="lights 5.JPG"/>
          <p:cNvPicPr/>
          <p:nvPr/>
        </p:nvPicPr>
        <p:blipFill>
          <a:blip r:embed="rId3"/>
          <a:stretch>
            <a:fillRect/>
          </a:stretch>
        </p:blipFill>
        <p:spPr>
          <a:xfrm>
            <a:off x="2743200" y="2209800"/>
            <a:ext cx="3200400" cy="2057400"/>
          </a:xfrm>
          <a:prstGeom prst="rect">
            <a:avLst/>
          </a:prstGeom>
        </p:spPr>
      </p:pic>
      <p:pic>
        <p:nvPicPr>
          <p:cNvPr id="6" name="Picture 5" descr="http://cdn.toolstation.com/images/130125-UK/images/library/stock/webbig/54794.jpg"/>
          <p:cNvPicPr/>
          <p:nvPr/>
        </p:nvPicPr>
        <p:blipFill>
          <a:blip r:embed="rId4"/>
          <a:srcRect/>
          <a:stretch>
            <a:fillRect/>
          </a:stretch>
        </p:blipFill>
        <p:spPr bwMode="auto">
          <a:xfrm>
            <a:off x="533400" y="2209801"/>
            <a:ext cx="2133600" cy="2057400"/>
          </a:xfrm>
          <a:prstGeom prst="rect">
            <a:avLst/>
          </a:prstGeom>
          <a:noFill/>
          <a:ln w="9525">
            <a:noFill/>
            <a:miter lim="800000"/>
            <a:headEnd/>
            <a:tailEnd/>
          </a:ln>
        </p:spPr>
      </p:pic>
      <p:pic>
        <p:nvPicPr>
          <p:cNvPr id="7" name="Picture 6" descr="C:\Users\USER\Desktop\osram 3.jpg"/>
          <p:cNvPicPr/>
          <p:nvPr/>
        </p:nvPicPr>
        <p:blipFill>
          <a:blip r:embed="rId5"/>
          <a:srcRect/>
          <a:stretch>
            <a:fillRect/>
          </a:stretch>
        </p:blipFill>
        <p:spPr bwMode="auto">
          <a:xfrm>
            <a:off x="6019800" y="2209800"/>
            <a:ext cx="2743200" cy="2057400"/>
          </a:xfrm>
          <a:prstGeom prst="rect">
            <a:avLst/>
          </a:prstGeom>
          <a:noFill/>
          <a:ln w="9525">
            <a:noFill/>
            <a:miter lim="800000"/>
            <a:headEnd/>
            <a:tailEnd/>
          </a:ln>
        </p:spPr>
      </p:pic>
      <p:pic>
        <p:nvPicPr>
          <p:cNvPr id="8" name="Picture 7"/>
          <p:cNvPicPr/>
          <p:nvPr/>
        </p:nvPicPr>
        <p:blipFill>
          <a:blip r:embed="rId6"/>
          <a:srcRect/>
          <a:stretch>
            <a:fillRect/>
          </a:stretch>
        </p:blipFill>
        <p:spPr bwMode="auto">
          <a:xfrm>
            <a:off x="1676400" y="4419600"/>
            <a:ext cx="5943600" cy="22262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000" dirty="0" smtClean="0">
                <a:solidFill>
                  <a:schemeClr val="bg1"/>
                </a:solidFill>
              </a:rPr>
              <a:t>PA Systems JBL &amp; Bosch Ultimate and time tested audio systems.</a:t>
            </a:r>
            <a:endParaRPr lang="en-US" sz="4000" dirty="0">
              <a:solidFill>
                <a:schemeClr val="bg1"/>
              </a:solidFill>
            </a:endParaRPr>
          </a:p>
        </p:txBody>
      </p:sp>
      <p:pic>
        <p:nvPicPr>
          <p:cNvPr id="4" name="Picture 3" descr="sss.JPG"/>
          <p:cNvPicPr>
            <a:picLocks noChangeAspect="1"/>
          </p:cNvPicPr>
          <p:nvPr/>
        </p:nvPicPr>
        <p:blipFill>
          <a:blip r:embed="rId2"/>
          <a:stretch>
            <a:fillRect/>
          </a:stretch>
        </p:blipFill>
        <p:spPr>
          <a:xfrm>
            <a:off x="0" y="0"/>
            <a:ext cx="2066925" cy="876300"/>
          </a:xfrm>
          <a:prstGeom prst="rect">
            <a:avLst/>
          </a:prstGeom>
        </p:spPr>
      </p:pic>
      <p:pic>
        <p:nvPicPr>
          <p:cNvPr id="5" name="Picture 4" descr="https://encrypted-tbn1.gstatic.com/images?q=tbn:ANd9GcT5TWTOCPyrL-hd19foU7HI5lSVidYt80hioixyTqUL50s4iffX"/>
          <p:cNvPicPr/>
          <p:nvPr/>
        </p:nvPicPr>
        <p:blipFill>
          <a:blip r:embed="rId3"/>
          <a:srcRect/>
          <a:stretch>
            <a:fillRect/>
          </a:stretch>
        </p:blipFill>
        <p:spPr bwMode="auto">
          <a:xfrm>
            <a:off x="1209675" y="2286000"/>
            <a:ext cx="2143125" cy="2143125"/>
          </a:xfrm>
          <a:prstGeom prst="rect">
            <a:avLst/>
          </a:prstGeom>
          <a:noFill/>
          <a:ln w="9525">
            <a:noFill/>
            <a:miter lim="800000"/>
            <a:headEnd/>
            <a:tailEnd/>
          </a:ln>
        </p:spPr>
      </p:pic>
      <p:pic>
        <p:nvPicPr>
          <p:cNvPr id="6" name="Picture 5" descr="http://www.sanzen.co.in/media/catalog/product/cache/1/image/650x650/9df78eab33525d08d6e5fb8d27136e95/1/9/19548.png"/>
          <p:cNvPicPr/>
          <p:nvPr/>
        </p:nvPicPr>
        <p:blipFill>
          <a:blip r:embed="rId4" cstate="print"/>
          <a:srcRect/>
          <a:stretch>
            <a:fillRect/>
          </a:stretch>
        </p:blipFill>
        <p:spPr bwMode="auto">
          <a:xfrm>
            <a:off x="3733800" y="2286000"/>
            <a:ext cx="2362200" cy="2057399"/>
          </a:xfrm>
          <a:prstGeom prst="rect">
            <a:avLst/>
          </a:prstGeom>
          <a:noFill/>
          <a:ln w="9525">
            <a:noFill/>
            <a:miter lim="800000"/>
            <a:headEnd/>
            <a:tailEnd/>
          </a:ln>
        </p:spPr>
      </p:pic>
      <p:pic>
        <p:nvPicPr>
          <p:cNvPr id="7" name="Picture 6" descr="http://www.sks.ie/userfiles/Image/Database/large.Bosch%20LA1-UW24.jpg"/>
          <p:cNvPicPr/>
          <p:nvPr/>
        </p:nvPicPr>
        <p:blipFill>
          <a:blip r:embed="rId5" cstate="print"/>
          <a:srcRect/>
          <a:stretch>
            <a:fillRect/>
          </a:stretch>
        </p:blipFill>
        <p:spPr bwMode="auto">
          <a:xfrm>
            <a:off x="6477000" y="2209800"/>
            <a:ext cx="1371600" cy="2247900"/>
          </a:xfrm>
          <a:prstGeom prst="rect">
            <a:avLst/>
          </a:prstGeom>
          <a:noFill/>
          <a:ln w="9525">
            <a:noFill/>
            <a:miter lim="800000"/>
            <a:headEnd/>
            <a:tailEnd/>
          </a:ln>
        </p:spPr>
      </p:pic>
      <p:pic>
        <p:nvPicPr>
          <p:cNvPr id="8" name="Picture 7" descr="http://catalogs.infocommiq.com/avcat/IMAGES/products/enlarge/Plena-Mixer-Amplifier.jpg"/>
          <p:cNvPicPr/>
          <p:nvPr/>
        </p:nvPicPr>
        <p:blipFill>
          <a:blip r:embed="rId6"/>
          <a:srcRect/>
          <a:stretch>
            <a:fillRect/>
          </a:stretch>
        </p:blipFill>
        <p:spPr bwMode="auto">
          <a:xfrm>
            <a:off x="1219200" y="4800601"/>
            <a:ext cx="3124200" cy="1219199"/>
          </a:xfrm>
          <a:prstGeom prst="rect">
            <a:avLst/>
          </a:prstGeom>
          <a:noFill/>
          <a:ln w="9525">
            <a:noFill/>
            <a:miter lim="800000"/>
            <a:headEnd/>
            <a:tailEnd/>
          </a:ln>
        </p:spPr>
      </p:pic>
      <p:pic>
        <p:nvPicPr>
          <p:cNvPr id="9" name="Picture 8" descr="http://www.dirtcheepmusic.com/images/products/small/XLS_5000.jpg"/>
          <p:cNvPicPr/>
          <p:nvPr/>
        </p:nvPicPr>
        <p:blipFill>
          <a:blip r:embed="rId7" cstate="print"/>
          <a:srcRect/>
          <a:stretch>
            <a:fillRect/>
          </a:stretch>
        </p:blipFill>
        <p:spPr bwMode="auto">
          <a:xfrm>
            <a:off x="4572000" y="4800601"/>
            <a:ext cx="3352800" cy="121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4000" dirty="0" smtClean="0">
                <a:solidFill>
                  <a:schemeClr val="bg1"/>
                </a:solidFill>
              </a:rPr>
              <a:t>Security Alarm with sensors </a:t>
            </a:r>
            <a:br>
              <a:rPr lang="en-US" sz="4000" dirty="0" smtClean="0">
                <a:solidFill>
                  <a:schemeClr val="bg1"/>
                </a:solidFill>
              </a:rPr>
            </a:br>
            <a:r>
              <a:rPr lang="en-US" sz="4000" dirty="0" smtClean="0">
                <a:solidFill>
                  <a:schemeClr val="bg1"/>
                </a:solidFill>
              </a:rPr>
              <a:t> Securico &amp; Texicom</a:t>
            </a:r>
            <a:endParaRPr lang="en-US" sz="4000" dirty="0">
              <a:solidFill>
                <a:schemeClr val="bg1"/>
              </a:solidFill>
            </a:endParaRPr>
          </a:p>
        </p:txBody>
      </p:sp>
      <p:pic>
        <p:nvPicPr>
          <p:cNvPr id="4" name="Picture 3" descr="sss.JPG"/>
          <p:cNvPicPr>
            <a:picLocks noChangeAspect="1"/>
          </p:cNvPicPr>
          <p:nvPr/>
        </p:nvPicPr>
        <p:blipFill>
          <a:blip r:embed="rId2"/>
          <a:stretch>
            <a:fillRect/>
          </a:stretch>
        </p:blipFill>
        <p:spPr>
          <a:xfrm>
            <a:off x="0" y="0"/>
            <a:ext cx="2066925" cy="876300"/>
          </a:xfrm>
          <a:prstGeom prst="rect">
            <a:avLst/>
          </a:prstGeom>
        </p:spPr>
      </p:pic>
      <p:pic>
        <p:nvPicPr>
          <p:cNvPr id="5" name="Picture 4" descr="http://www.iactcorporation.com/upload/Solitaire_8.jpg"/>
          <p:cNvPicPr/>
          <p:nvPr/>
        </p:nvPicPr>
        <p:blipFill>
          <a:blip r:embed="rId3"/>
          <a:srcRect/>
          <a:stretch>
            <a:fillRect/>
          </a:stretch>
        </p:blipFill>
        <p:spPr bwMode="auto">
          <a:xfrm>
            <a:off x="1066800" y="2209800"/>
            <a:ext cx="2757488" cy="2057400"/>
          </a:xfrm>
          <a:prstGeom prst="rect">
            <a:avLst/>
          </a:prstGeom>
          <a:noFill/>
          <a:ln w="9525">
            <a:noFill/>
            <a:miter lim="800000"/>
            <a:headEnd/>
            <a:tailEnd/>
          </a:ln>
        </p:spPr>
      </p:pic>
      <p:pic>
        <p:nvPicPr>
          <p:cNvPr id="6" name="Picture 5" descr="http://www.sanzen.co.in/media/catalog/product/cache/1/image/650x650/9df78eab33525d08d6e5fb8d27136e95/p/i/pir002-large.jpg"/>
          <p:cNvPicPr/>
          <p:nvPr/>
        </p:nvPicPr>
        <p:blipFill>
          <a:blip r:embed="rId4" cstate="print"/>
          <a:srcRect/>
          <a:stretch>
            <a:fillRect/>
          </a:stretch>
        </p:blipFill>
        <p:spPr bwMode="auto">
          <a:xfrm>
            <a:off x="4038600" y="2209800"/>
            <a:ext cx="2133600" cy="2028825"/>
          </a:xfrm>
          <a:prstGeom prst="rect">
            <a:avLst/>
          </a:prstGeom>
          <a:noFill/>
          <a:ln w="9525">
            <a:noFill/>
            <a:miter lim="800000"/>
            <a:headEnd/>
            <a:tailEnd/>
          </a:ln>
        </p:spPr>
      </p:pic>
      <p:pic>
        <p:nvPicPr>
          <p:cNvPr id="7" name="Picture 6" descr="http://www.svsecuritysystems.com/wp-content/uploads/2011/10/texecom-keypad.jpg"/>
          <p:cNvPicPr/>
          <p:nvPr/>
        </p:nvPicPr>
        <p:blipFill>
          <a:blip r:embed="rId5"/>
          <a:srcRect/>
          <a:stretch>
            <a:fillRect/>
          </a:stretch>
        </p:blipFill>
        <p:spPr bwMode="auto">
          <a:xfrm>
            <a:off x="1066800" y="4572000"/>
            <a:ext cx="2743200" cy="2066925"/>
          </a:xfrm>
          <a:prstGeom prst="rect">
            <a:avLst/>
          </a:prstGeom>
          <a:noFill/>
          <a:ln w="9525">
            <a:noFill/>
            <a:miter lim="800000"/>
            <a:headEnd/>
            <a:tailEnd/>
          </a:ln>
        </p:spPr>
      </p:pic>
      <p:pic>
        <p:nvPicPr>
          <p:cNvPr id="8" name="Picture 7" descr="https://encrypted-tbn3.gstatic.com/images?q=tbn:ANd9GcQA9_HuwOfcIF2pNfLWK_JdtU4mQWFYhUEzxeXoojCe6ZkmrRV-Lw"/>
          <p:cNvPicPr/>
          <p:nvPr/>
        </p:nvPicPr>
        <p:blipFill>
          <a:blip r:embed="rId6"/>
          <a:srcRect/>
          <a:stretch>
            <a:fillRect/>
          </a:stretch>
        </p:blipFill>
        <p:spPr bwMode="auto">
          <a:xfrm>
            <a:off x="6324600" y="2209800"/>
            <a:ext cx="1981200" cy="1981200"/>
          </a:xfrm>
          <a:prstGeom prst="rect">
            <a:avLst/>
          </a:prstGeom>
          <a:noFill/>
          <a:ln w="9525">
            <a:noFill/>
            <a:miter lim="800000"/>
            <a:headEnd/>
            <a:tailEnd/>
          </a:ln>
        </p:spPr>
      </p:pic>
      <p:pic>
        <p:nvPicPr>
          <p:cNvPr id="9" name="Picture 8" descr="http://2.imimg.com/data2/SR/VQ/MY-3704907/securico-pir-sensor-detector-250x250.jpg"/>
          <p:cNvPicPr/>
          <p:nvPr/>
        </p:nvPicPr>
        <p:blipFill>
          <a:blip r:embed="rId7"/>
          <a:srcRect/>
          <a:stretch>
            <a:fillRect/>
          </a:stretch>
        </p:blipFill>
        <p:spPr bwMode="auto">
          <a:xfrm>
            <a:off x="3962400" y="4572000"/>
            <a:ext cx="2057400" cy="2047875"/>
          </a:xfrm>
          <a:prstGeom prst="rect">
            <a:avLst/>
          </a:prstGeom>
          <a:noFill/>
          <a:ln w="9525">
            <a:noFill/>
            <a:miter lim="800000"/>
            <a:headEnd/>
            <a:tailEnd/>
          </a:ln>
        </p:spPr>
      </p:pic>
      <p:sp>
        <p:nvSpPr>
          <p:cNvPr id="12" name="TextBox 11"/>
          <p:cNvSpPr txBox="1"/>
          <p:nvPr/>
        </p:nvSpPr>
        <p:spPr>
          <a:xfrm>
            <a:off x="6248400" y="4648200"/>
            <a:ext cx="2133600" cy="1754326"/>
          </a:xfrm>
          <a:prstGeom prst="rect">
            <a:avLst/>
          </a:prstGeom>
          <a:noFill/>
        </p:spPr>
        <p:txBody>
          <a:bodyPr wrap="square" rtlCol="0">
            <a:spAutoFit/>
          </a:bodyPr>
          <a:lstStyle/>
          <a:p>
            <a:r>
              <a:rPr lang="en-US" b="1" dirty="0" smtClean="0"/>
              <a:t>Various range of sensors: Glass, Magnetic, Motion, Shutter Vibration etc.</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000" dirty="0" smtClean="0">
                <a:solidFill>
                  <a:schemeClr val="bg1"/>
                </a:solidFill>
              </a:rPr>
              <a:t>Video Door Phone – CPPlus &amp; Fermax</a:t>
            </a:r>
            <a:endParaRPr lang="en-US" sz="4000" dirty="0">
              <a:solidFill>
                <a:schemeClr val="bg1"/>
              </a:solidFill>
            </a:endParaRPr>
          </a:p>
        </p:txBody>
      </p:sp>
      <p:pic>
        <p:nvPicPr>
          <p:cNvPr id="4" name="Picture 3" descr="sss.JPG"/>
          <p:cNvPicPr>
            <a:picLocks noChangeAspect="1"/>
          </p:cNvPicPr>
          <p:nvPr/>
        </p:nvPicPr>
        <p:blipFill>
          <a:blip r:embed="rId2"/>
          <a:stretch>
            <a:fillRect/>
          </a:stretch>
        </p:blipFill>
        <p:spPr>
          <a:xfrm>
            <a:off x="0" y="0"/>
            <a:ext cx="2066925" cy="876300"/>
          </a:xfrm>
          <a:prstGeom prst="rect">
            <a:avLst/>
          </a:prstGeom>
        </p:spPr>
      </p:pic>
      <p:pic>
        <p:nvPicPr>
          <p:cNvPr id="6" name="Picture 5" descr="C:\Users\USER\Desktop\cpplus vdp-1.jpg"/>
          <p:cNvPicPr/>
          <p:nvPr/>
        </p:nvPicPr>
        <p:blipFill>
          <a:blip r:embed="rId3"/>
          <a:srcRect/>
          <a:stretch>
            <a:fillRect/>
          </a:stretch>
        </p:blipFill>
        <p:spPr bwMode="auto">
          <a:xfrm>
            <a:off x="3733800" y="3810000"/>
            <a:ext cx="2514600" cy="2057400"/>
          </a:xfrm>
          <a:prstGeom prst="rect">
            <a:avLst/>
          </a:prstGeom>
          <a:noFill/>
          <a:ln w="9525">
            <a:noFill/>
            <a:miter lim="800000"/>
            <a:headEnd/>
            <a:tailEnd/>
          </a:ln>
        </p:spPr>
      </p:pic>
      <p:pic>
        <p:nvPicPr>
          <p:cNvPr id="25602" name="Picture 2" descr="Cityline-Digital"/>
          <p:cNvPicPr>
            <a:picLocks noChangeAspect="1" noChangeArrowheads="1"/>
          </p:cNvPicPr>
          <p:nvPr/>
        </p:nvPicPr>
        <p:blipFill>
          <a:blip r:embed="rId4"/>
          <a:srcRect/>
          <a:stretch>
            <a:fillRect/>
          </a:stretch>
        </p:blipFill>
        <p:spPr bwMode="auto">
          <a:xfrm>
            <a:off x="838200" y="1752600"/>
            <a:ext cx="1905000" cy="1905000"/>
          </a:xfrm>
          <a:prstGeom prst="rect">
            <a:avLst/>
          </a:prstGeom>
          <a:noFill/>
        </p:spPr>
      </p:pic>
      <p:pic>
        <p:nvPicPr>
          <p:cNvPr id="25604" name="Picture 4" descr="Cityline-Direct"/>
          <p:cNvPicPr>
            <a:picLocks noChangeAspect="1" noChangeArrowheads="1"/>
          </p:cNvPicPr>
          <p:nvPr/>
        </p:nvPicPr>
        <p:blipFill>
          <a:blip r:embed="rId5"/>
          <a:srcRect/>
          <a:stretch>
            <a:fillRect/>
          </a:stretch>
        </p:blipFill>
        <p:spPr bwMode="auto">
          <a:xfrm>
            <a:off x="2743200" y="1752600"/>
            <a:ext cx="1981200" cy="1981200"/>
          </a:xfrm>
          <a:prstGeom prst="rect">
            <a:avLst/>
          </a:prstGeom>
          <a:noFill/>
        </p:spPr>
      </p:pic>
      <p:pic>
        <p:nvPicPr>
          <p:cNvPr id="25606" name="Picture 6" descr="Digital-Marine-with-Proximity"/>
          <p:cNvPicPr>
            <a:picLocks noChangeAspect="1" noChangeArrowheads="1"/>
          </p:cNvPicPr>
          <p:nvPr/>
        </p:nvPicPr>
        <p:blipFill>
          <a:blip r:embed="rId6"/>
          <a:srcRect/>
          <a:stretch>
            <a:fillRect/>
          </a:stretch>
        </p:blipFill>
        <p:spPr bwMode="auto">
          <a:xfrm>
            <a:off x="6019800" y="1676400"/>
            <a:ext cx="2143125" cy="2857500"/>
          </a:xfrm>
          <a:prstGeom prst="rect">
            <a:avLst/>
          </a:prstGeom>
          <a:noFill/>
        </p:spPr>
      </p:pic>
      <p:pic>
        <p:nvPicPr>
          <p:cNvPr id="11" name="Picture 10" descr="loft monitor.JPG"/>
          <p:cNvPicPr>
            <a:picLocks noChangeAspect="1"/>
          </p:cNvPicPr>
          <p:nvPr/>
        </p:nvPicPr>
        <p:blipFill>
          <a:blip r:embed="rId7"/>
          <a:stretch>
            <a:fillRect/>
          </a:stretch>
        </p:blipFill>
        <p:spPr>
          <a:xfrm>
            <a:off x="762000" y="3810000"/>
            <a:ext cx="2733675" cy="2095500"/>
          </a:xfrm>
          <a:prstGeom prst="rect">
            <a:avLst/>
          </a:prstGeom>
        </p:spPr>
      </p:pic>
      <p:pic>
        <p:nvPicPr>
          <p:cNvPr id="12" name="Picture 11" descr="smile monitor.JPG"/>
          <p:cNvPicPr>
            <a:picLocks noChangeAspect="1"/>
          </p:cNvPicPr>
          <p:nvPr/>
        </p:nvPicPr>
        <p:blipFill>
          <a:blip r:embed="rId8"/>
          <a:stretch>
            <a:fillRect/>
          </a:stretch>
        </p:blipFill>
        <p:spPr>
          <a:xfrm>
            <a:off x="4752331" y="1752600"/>
            <a:ext cx="1572269" cy="1981200"/>
          </a:xfrm>
          <a:prstGeom prst="rect">
            <a:avLst/>
          </a:prstGeom>
        </p:spPr>
      </p:pic>
      <p:sp>
        <p:nvSpPr>
          <p:cNvPr id="14" name="TextBox 13"/>
          <p:cNvSpPr txBox="1"/>
          <p:nvPr/>
        </p:nvSpPr>
        <p:spPr>
          <a:xfrm>
            <a:off x="6400800" y="4800600"/>
            <a:ext cx="2286000" cy="1354217"/>
          </a:xfrm>
          <a:prstGeom prst="rect">
            <a:avLst/>
          </a:prstGeom>
          <a:noFill/>
        </p:spPr>
        <p:txBody>
          <a:bodyPr wrap="square" rtlCol="0">
            <a:spAutoFit/>
          </a:bodyPr>
          <a:lstStyle/>
          <a:p>
            <a:r>
              <a:rPr lang="en-US" sz="1600" b="1" dirty="0" smtClean="0"/>
              <a:t>Different types of panels and monitors for </a:t>
            </a:r>
            <a:r>
              <a:rPr lang="en-US" sz="1600" b="1" dirty="0" smtClean="0"/>
              <a:t> villas </a:t>
            </a:r>
            <a:r>
              <a:rPr lang="en-US" sz="1600" b="1" dirty="0" smtClean="0"/>
              <a:t>and apartments</a:t>
            </a:r>
            <a:endParaRPr lang="en-US" sz="16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96112"/>
          </a:xfrm>
        </p:spPr>
        <p:txBody>
          <a:bodyPr>
            <a:normAutofit/>
          </a:bodyPr>
          <a:lstStyle/>
          <a:p>
            <a:pPr algn="ctr"/>
            <a:r>
              <a:rPr lang="en-US" sz="4000" dirty="0" smtClean="0">
                <a:solidFill>
                  <a:schemeClr val="bg1"/>
                </a:solidFill>
              </a:rPr>
              <a:t>Some of our clients</a:t>
            </a:r>
            <a:endParaRPr lang="en-US" sz="4000" dirty="0">
              <a:solidFill>
                <a:schemeClr val="bg1"/>
              </a:solidFill>
            </a:endParaRPr>
          </a:p>
        </p:txBody>
      </p:sp>
      <p:pic>
        <p:nvPicPr>
          <p:cNvPr id="4" name="Picture 3" descr="sss.JPG"/>
          <p:cNvPicPr>
            <a:picLocks noChangeAspect="1"/>
          </p:cNvPicPr>
          <p:nvPr/>
        </p:nvPicPr>
        <p:blipFill>
          <a:blip r:embed="rId2"/>
          <a:stretch>
            <a:fillRect/>
          </a:stretch>
        </p:blipFill>
        <p:spPr>
          <a:xfrm>
            <a:off x="0" y="0"/>
            <a:ext cx="2066925" cy="876300"/>
          </a:xfrm>
          <a:prstGeom prst="rect">
            <a:avLst/>
          </a:prstGeom>
        </p:spPr>
      </p:pic>
      <p:pic>
        <p:nvPicPr>
          <p:cNvPr id="5" name="Picture 4" descr="http://www.hdfcred.com/images/stores/40/shalimar.jpg"/>
          <p:cNvPicPr/>
          <p:nvPr/>
        </p:nvPicPr>
        <p:blipFill>
          <a:blip r:embed="rId3"/>
          <a:srcRect/>
          <a:stretch>
            <a:fillRect/>
          </a:stretch>
        </p:blipFill>
        <p:spPr bwMode="auto">
          <a:xfrm>
            <a:off x="1371600" y="1828800"/>
            <a:ext cx="1628775" cy="690159"/>
          </a:xfrm>
          <a:prstGeom prst="rect">
            <a:avLst/>
          </a:prstGeom>
          <a:noFill/>
          <a:ln w="9525">
            <a:noFill/>
            <a:miter lim="800000"/>
            <a:headEnd/>
            <a:tailEnd/>
          </a:ln>
        </p:spPr>
      </p:pic>
      <p:pic>
        <p:nvPicPr>
          <p:cNvPr id="6" name="Picture 5" descr="ansal.JPG"/>
          <p:cNvPicPr/>
          <p:nvPr/>
        </p:nvPicPr>
        <p:blipFill>
          <a:blip r:embed="rId4" cstate="print"/>
          <a:stretch>
            <a:fillRect/>
          </a:stretch>
        </p:blipFill>
        <p:spPr>
          <a:xfrm>
            <a:off x="3124200" y="1828800"/>
            <a:ext cx="1143000" cy="729136"/>
          </a:xfrm>
          <a:prstGeom prst="rect">
            <a:avLst/>
          </a:prstGeom>
        </p:spPr>
      </p:pic>
      <p:pic>
        <p:nvPicPr>
          <p:cNvPr id="7" name="Picture 6" descr="http://kikkidu.com/wp-content/uploads/2010/06/MuthootPappachan.jpg"/>
          <p:cNvPicPr/>
          <p:nvPr/>
        </p:nvPicPr>
        <p:blipFill>
          <a:blip r:embed="rId5" cstate="print"/>
          <a:srcRect/>
          <a:stretch>
            <a:fillRect/>
          </a:stretch>
        </p:blipFill>
        <p:spPr bwMode="auto">
          <a:xfrm>
            <a:off x="5486400" y="2667000"/>
            <a:ext cx="1943100" cy="914400"/>
          </a:xfrm>
          <a:prstGeom prst="rect">
            <a:avLst/>
          </a:prstGeom>
          <a:noFill/>
          <a:ln w="9525">
            <a:noFill/>
            <a:miter lim="800000"/>
            <a:headEnd/>
            <a:tailEnd/>
          </a:ln>
        </p:spPr>
      </p:pic>
      <p:pic>
        <p:nvPicPr>
          <p:cNvPr id="8" name="Picture 7" descr="http://banks.igomages.com/images1/andhra-bank-1.jpg"/>
          <p:cNvPicPr/>
          <p:nvPr/>
        </p:nvPicPr>
        <p:blipFill>
          <a:blip r:embed="rId6" cstate="print"/>
          <a:srcRect/>
          <a:stretch>
            <a:fillRect/>
          </a:stretch>
        </p:blipFill>
        <p:spPr bwMode="auto">
          <a:xfrm>
            <a:off x="5791200" y="1828800"/>
            <a:ext cx="1600200" cy="685800"/>
          </a:xfrm>
          <a:prstGeom prst="rect">
            <a:avLst/>
          </a:prstGeom>
          <a:noFill/>
          <a:ln w="9525">
            <a:noFill/>
            <a:miter lim="800000"/>
            <a:headEnd/>
            <a:tailEnd/>
          </a:ln>
        </p:spPr>
      </p:pic>
      <p:pic>
        <p:nvPicPr>
          <p:cNvPr id="9" name="Picture 8" descr="https://encrypted-tbn2.gstatic.com/images?q=tbn:ANd9GcQLSZI8Olg3oo-LOuq1hxr8ARkes36NFckSAanqSUW3Bnaz6yN7"/>
          <p:cNvPicPr/>
          <p:nvPr/>
        </p:nvPicPr>
        <p:blipFill>
          <a:blip r:embed="rId7"/>
          <a:srcRect/>
          <a:stretch>
            <a:fillRect/>
          </a:stretch>
        </p:blipFill>
        <p:spPr bwMode="auto">
          <a:xfrm>
            <a:off x="4419600" y="1828800"/>
            <a:ext cx="1219200" cy="704850"/>
          </a:xfrm>
          <a:prstGeom prst="rect">
            <a:avLst/>
          </a:prstGeom>
          <a:noFill/>
          <a:ln w="9525">
            <a:noFill/>
            <a:miter lim="800000"/>
            <a:headEnd/>
            <a:tailEnd/>
          </a:ln>
        </p:spPr>
      </p:pic>
      <p:pic>
        <p:nvPicPr>
          <p:cNvPr id="10" name="Picture 9" descr="http://netcon.in/images/logos/the-chennai-silks.gif"/>
          <p:cNvPicPr/>
          <p:nvPr/>
        </p:nvPicPr>
        <p:blipFill>
          <a:blip r:embed="rId8"/>
          <a:srcRect/>
          <a:stretch>
            <a:fillRect/>
          </a:stretch>
        </p:blipFill>
        <p:spPr bwMode="auto">
          <a:xfrm>
            <a:off x="1371600" y="3810000"/>
            <a:ext cx="1219200" cy="687917"/>
          </a:xfrm>
          <a:prstGeom prst="rect">
            <a:avLst/>
          </a:prstGeom>
          <a:noFill/>
          <a:ln w="9525">
            <a:noFill/>
            <a:miter lim="800000"/>
            <a:headEnd/>
            <a:tailEnd/>
          </a:ln>
        </p:spPr>
      </p:pic>
      <p:pic>
        <p:nvPicPr>
          <p:cNvPr id="11" name="Picture 10" descr="http://3.bp.blogspot.com/--QJXcSVmVrQ/Uj7gIaTOlyI/AAAAAAAAMxo/dQ2_U3ZL0ow/s1600/State-Bank-of-Travancore.gif"/>
          <p:cNvPicPr/>
          <p:nvPr/>
        </p:nvPicPr>
        <p:blipFill>
          <a:blip r:embed="rId9"/>
          <a:srcRect/>
          <a:stretch>
            <a:fillRect/>
          </a:stretch>
        </p:blipFill>
        <p:spPr bwMode="auto">
          <a:xfrm>
            <a:off x="2743200" y="3810000"/>
            <a:ext cx="1981200" cy="685800"/>
          </a:xfrm>
          <a:prstGeom prst="rect">
            <a:avLst/>
          </a:prstGeom>
          <a:noFill/>
          <a:ln w="9525">
            <a:noFill/>
            <a:miter lim="800000"/>
            <a:headEnd/>
            <a:tailEnd/>
          </a:ln>
        </p:spPr>
      </p:pic>
      <p:pic>
        <p:nvPicPr>
          <p:cNvPr id="12" name="Picture 11" descr="http://www.onsecrethunt.in/wp-content/uploads/2013/12/Corporation-Bank-of-India.gif"/>
          <p:cNvPicPr/>
          <p:nvPr/>
        </p:nvPicPr>
        <p:blipFill>
          <a:blip r:embed="rId10"/>
          <a:srcRect/>
          <a:stretch>
            <a:fillRect/>
          </a:stretch>
        </p:blipFill>
        <p:spPr bwMode="auto">
          <a:xfrm>
            <a:off x="4876800" y="3810000"/>
            <a:ext cx="1295400" cy="647496"/>
          </a:xfrm>
          <a:prstGeom prst="rect">
            <a:avLst/>
          </a:prstGeom>
          <a:noFill/>
          <a:ln w="9525">
            <a:noFill/>
            <a:miter lim="800000"/>
            <a:headEnd/>
            <a:tailEnd/>
          </a:ln>
        </p:spPr>
      </p:pic>
      <p:pic>
        <p:nvPicPr>
          <p:cNvPr id="13" name="Picture 12" descr="http://learnhubmarketing.com/wp-content/uploads/2012/05/Educomp_Logo.jpeg"/>
          <p:cNvPicPr/>
          <p:nvPr/>
        </p:nvPicPr>
        <p:blipFill>
          <a:blip r:embed="rId11"/>
          <a:srcRect/>
          <a:stretch>
            <a:fillRect/>
          </a:stretch>
        </p:blipFill>
        <p:spPr bwMode="auto">
          <a:xfrm>
            <a:off x="3733800" y="4648200"/>
            <a:ext cx="2143125" cy="990600"/>
          </a:xfrm>
          <a:prstGeom prst="rect">
            <a:avLst/>
          </a:prstGeom>
          <a:noFill/>
          <a:ln w="9525">
            <a:noFill/>
            <a:miter lim="800000"/>
            <a:headEnd/>
            <a:tailEnd/>
          </a:ln>
        </p:spPr>
      </p:pic>
      <p:pic>
        <p:nvPicPr>
          <p:cNvPr id="14" name="Picture 13" descr="http://www.justahotels.com/images/logo_png.png"/>
          <p:cNvPicPr/>
          <p:nvPr/>
        </p:nvPicPr>
        <p:blipFill>
          <a:blip r:embed="rId12"/>
          <a:srcRect/>
          <a:stretch>
            <a:fillRect/>
          </a:stretch>
        </p:blipFill>
        <p:spPr bwMode="auto">
          <a:xfrm>
            <a:off x="5791200" y="4648200"/>
            <a:ext cx="1809750" cy="939021"/>
          </a:xfrm>
          <a:prstGeom prst="rect">
            <a:avLst/>
          </a:prstGeom>
          <a:noFill/>
          <a:ln w="9525">
            <a:noFill/>
            <a:miter lim="800000"/>
            <a:headEnd/>
            <a:tailEnd/>
          </a:ln>
        </p:spPr>
      </p:pic>
      <p:pic>
        <p:nvPicPr>
          <p:cNvPr id="15" name="Picture 14" descr="np.JPG"/>
          <p:cNvPicPr/>
          <p:nvPr/>
        </p:nvPicPr>
        <p:blipFill>
          <a:blip r:embed="rId13"/>
          <a:stretch>
            <a:fillRect/>
          </a:stretch>
        </p:blipFill>
        <p:spPr>
          <a:xfrm>
            <a:off x="1371600" y="4648200"/>
            <a:ext cx="2295525" cy="990600"/>
          </a:xfrm>
          <a:prstGeom prst="rect">
            <a:avLst/>
          </a:prstGeom>
        </p:spPr>
      </p:pic>
      <p:pic>
        <p:nvPicPr>
          <p:cNvPr id="16" name="Picture 15" descr="http://www.sodelhi.com/images/jreviews/5026_janakpuri1-1374557363.jpg"/>
          <p:cNvPicPr/>
          <p:nvPr/>
        </p:nvPicPr>
        <p:blipFill>
          <a:blip r:embed="rId14"/>
          <a:srcRect/>
          <a:stretch>
            <a:fillRect/>
          </a:stretch>
        </p:blipFill>
        <p:spPr bwMode="auto">
          <a:xfrm>
            <a:off x="3078174" y="2667000"/>
            <a:ext cx="2255826" cy="990600"/>
          </a:xfrm>
          <a:prstGeom prst="rect">
            <a:avLst/>
          </a:prstGeom>
          <a:noFill/>
          <a:ln w="9525">
            <a:noFill/>
            <a:miter lim="800000"/>
            <a:headEnd/>
            <a:tailEnd/>
          </a:ln>
        </p:spPr>
      </p:pic>
      <p:pic>
        <p:nvPicPr>
          <p:cNvPr id="17" name="Picture 16" descr="http://www.franchisemart.in/franchise/wp-content/uploads/2012/08/1270382961Landmark-Group1.png"/>
          <p:cNvPicPr/>
          <p:nvPr/>
        </p:nvPicPr>
        <p:blipFill>
          <a:blip r:embed="rId15" cstate="print"/>
          <a:srcRect/>
          <a:stretch>
            <a:fillRect/>
          </a:stretch>
        </p:blipFill>
        <p:spPr bwMode="auto">
          <a:xfrm>
            <a:off x="6248400" y="3733800"/>
            <a:ext cx="1171575" cy="762000"/>
          </a:xfrm>
          <a:prstGeom prst="rect">
            <a:avLst/>
          </a:prstGeom>
          <a:noFill/>
          <a:ln w="9525">
            <a:noFill/>
            <a:miter lim="800000"/>
            <a:headEnd/>
            <a:tailEnd/>
          </a:ln>
        </p:spPr>
      </p:pic>
      <p:pic>
        <p:nvPicPr>
          <p:cNvPr id="18" name="Picture 17" descr="http://www.commonfloor.com/public/images/builder/heera-group-logo.gif"/>
          <p:cNvPicPr/>
          <p:nvPr/>
        </p:nvPicPr>
        <p:blipFill>
          <a:blip r:embed="rId16"/>
          <a:srcRect/>
          <a:stretch>
            <a:fillRect/>
          </a:stretch>
        </p:blipFill>
        <p:spPr bwMode="auto">
          <a:xfrm>
            <a:off x="1371600" y="2667000"/>
            <a:ext cx="1499878"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bg1"/>
                </a:solidFill>
              </a:rPr>
              <a:t>Product at a Glance</a:t>
            </a:r>
            <a:endParaRPr lang="en-US" dirty="0">
              <a:solidFill>
                <a:schemeClr val="bg1"/>
              </a:solidFill>
            </a:endParaRPr>
          </a:p>
        </p:txBody>
      </p:sp>
      <p:pic>
        <p:nvPicPr>
          <p:cNvPr id="6" name="il_fi" descr="http://www.cypruscomputershop.com/images/C/Security%20Systems.jpg"/>
          <p:cNvPicPr>
            <a:picLocks noGrp="1"/>
          </p:cNvPicPr>
          <p:nvPr>
            <p:ph idx="1"/>
          </p:nvPr>
        </p:nvPicPr>
        <p:blipFill>
          <a:blip r:embed="rId2" cstate="print"/>
          <a:srcRect/>
          <a:stretch>
            <a:fillRect/>
          </a:stretch>
        </p:blipFill>
        <p:spPr bwMode="auto">
          <a:xfrm>
            <a:off x="838200" y="2133600"/>
            <a:ext cx="2590800" cy="26670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3505200" y="2133600"/>
            <a:ext cx="2438400" cy="1295400"/>
          </a:xfrm>
          <a:prstGeom prst="rect">
            <a:avLst/>
          </a:prstGeom>
          <a:noFill/>
          <a:ln w="9525">
            <a:noFill/>
            <a:miter lim="800000"/>
            <a:headEnd/>
            <a:tailEnd/>
          </a:ln>
        </p:spPr>
      </p:pic>
      <p:pic>
        <p:nvPicPr>
          <p:cNvPr id="8" name="Picture 7" descr="panel.JPG"/>
          <p:cNvPicPr/>
          <p:nvPr/>
        </p:nvPicPr>
        <p:blipFill>
          <a:blip r:embed="rId4"/>
          <a:stretch>
            <a:fillRect/>
          </a:stretch>
        </p:blipFill>
        <p:spPr>
          <a:xfrm>
            <a:off x="2667000" y="4953000"/>
            <a:ext cx="1524000" cy="1524000"/>
          </a:xfrm>
          <a:prstGeom prst="rect">
            <a:avLst/>
          </a:prstGeom>
        </p:spPr>
      </p:pic>
      <p:pic>
        <p:nvPicPr>
          <p:cNvPr id="9" name="Picture 8"/>
          <p:cNvPicPr/>
          <p:nvPr/>
        </p:nvPicPr>
        <p:blipFill>
          <a:blip r:embed="rId5" cstate="print"/>
          <a:srcRect/>
          <a:stretch>
            <a:fillRect/>
          </a:stretch>
        </p:blipFill>
        <p:spPr bwMode="auto">
          <a:xfrm>
            <a:off x="6019800" y="2133600"/>
            <a:ext cx="1676400" cy="1219200"/>
          </a:xfrm>
          <a:prstGeom prst="rect">
            <a:avLst/>
          </a:prstGeom>
          <a:noFill/>
          <a:ln w="9525">
            <a:noFill/>
            <a:miter lim="800000"/>
            <a:headEnd/>
            <a:tailEnd/>
          </a:ln>
        </p:spPr>
      </p:pic>
      <p:pic>
        <p:nvPicPr>
          <p:cNvPr id="10" name="Picture 9" descr="switch.JPG"/>
          <p:cNvPicPr/>
          <p:nvPr/>
        </p:nvPicPr>
        <p:blipFill>
          <a:blip r:embed="rId6"/>
          <a:stretch>
            <a:fillRect/>
          </a:stretch>
        </p:blipFill>
        <p:spPr>
          <a:xfrm>
            <a:off x="5029200" y="3495675"/>
            <a:ext cx="1361676" cy="1228725"/>
          </a:xfrm>
          <a:prstGeom prst="rect">
            <a:avLst/>
          </a:prstGeom>
        </p:spPr>
      </p:pic>
      <p:pic>
        <p:nvPicPr>
          <p:cNvPr id="11" name="Picture 10" descr="switch1.JPG"/>
          <p:cNvPicPr/>
          <p:nvPr/>
        </p:nvPicPr>
        <p:blipFill>
          <a:blip r:embed="rId7"/>
          <a:stretch>
            <a:fillRect/>
          </a:stretch>
        </p:blipFill>
        <p:spPr>
          <a:xfrm>
            <a:off x="6477000" y="3456476"/>
            <a:ext cx="1238250" cy="1267924"/>
          </a:xfrm>
          <a:prstGeom prst="rect">
            <a:avLst/>
          </a:prstGeom>
        </p:spPr>
      </p:pic>
      <p:pic>
        <p:nvPicPr>
          <p:cNvPr id="12" name="Picture 11" descr="Capture.PNG"/>
          <p:cNvPicPr/>
          <p:nvPr/>
        </p:nvPicPr>
        <p:blipFill>
          <a:blip r:embed="rId8"/>
          <a:stretch>
            <a:fillRect/>
          </a:stretch>
        </p:blipFill>
        <p:spPr>
          <a:xfrm>
            <a:off x="838200" y="5029200"/>
            <a:ext cx="1676400" cy="1447800"/>
          </a:xfrm>
          <a:prstGeom prst="rect">
            <a:avLst/>
          </a:prstGeom>
        </p:spPr>
      </p:pic>
      <p:pic>
        <p:nvPicPr>
          <p:cNvPr id="13" name="Picture 12" descr="switch.JPG"/>
          <p:cNvPicPr/>
          <p:nvPr/>
        </p:nvPicPr>
        <p:blipFill>
          <a:blip r:embed="rId9"/>
          <a:stretch>
            <a:fillRect/>
          </a:stretch>
        </p:blipFill>
        <p:spPr>
          <a:xfrm>
            <a:off x="3590925" y="3496186"/>
            <a:ext cx="1362075" cy="1228214"/>
          </a:xfrm>
          <a:prstGeom prst="rect">
            <a:avLst/>
          </a:prstGeom>
        </p:spPr>
      </p:pic>
      <p:pic>
        <p:nvPicPr>
          <p:cNvPr id="15" name="Picture 14" descr="sss.JPG"/>
          <p:cNvPicPr>
            <a:picLocks noChangeAspect="1"/>
          </p:cNvPicPr>
          <p:nvPr/>
        </p:nvPicPr>
        <p:blipFill>
          <a:blip r:embed="rId10"/>
          <a:stretch>
            <a:fillRect/>
          </a:stretch>
        </p:blipFill>
        <p:spPr>
          <a:xfrm>
            <a:off x="0" y="0"/>
            <a:ext cx="2066925" cy="876300"/>
          </a:xfrm>
          <a:prstGeom prst="rect">
            <a:avLst/>
          </a:prstGeom>
        </p:spPr>
      </p:pic>
      <p:pic>
        <p:nvPicPr>
          <p:cNvPr id="11268" name="Picture 4" descr="iloft_phone"/>
          <p:cNvPicPr>
            <a:picLocks noChangeAspect="1" noChangeArrowheads="1"/>
          </p:cNvPicPr>
          <p:nvPr/>
        </p:nvPicPr>
        <p:blipFill>
          <a:blip r:embed="rId11"/>
          <a:srcRect/>
          <a:stretch>
            <a:fillRect/>
          </a:stretch>
        </p:blipFill>
        <p:spPr bwMode="auto">
          <a:xfrm>
            <a:off x="4267200" y="4876800"/>
            <a:ext cx="1143000" cy="1600200"/>
          </a:xfrm>
          <a:prstGeom prst="rect">
            <a:avLst/>
          </a:prstGeom>
          <a:noFill/>
        </p:spPr>
      </p:pic>
      <p:pic>
        <p:nvPicPr>
          <p:cNvPr id="11272" name="Picture 8" descr="Vivo monitor"/>
          <p:cNvPicPr>
            <a:picLocks noChangeAspect="1" noChangeArrowheads="1"/>
          </p:cNvPicPr>
          <p:nvPr/>
        </p:nvPicPr>
        <p:blipFill>
          <a:blip r:embed="rId12" cstate="print"/>
          <a:srcRect/>
          <a:stretch>
            <a:fillRect/>
          </a:stretch>
        </p:blipFill>
        <p:spPr bwMode="auto">
          <a:xfrm>
            <a:off x="5486400" y="4800600"/>
            <a:ext cx="2209800" cy="1676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r>
              <a:rPr lang="en-US" dirty="0" smtClean="0">
                <a:solidFill>
                  <a:schemeClr val="bg1"/>
                </a:solidFill>
              </a:rPr>
              <a:t>To become a strong service oriented Automation &amp; Security Systems Integrator in India by recommending &amp; providing value added solutions in track with changing trends.</a:t>
            </a:r>
          </a:p>
          <a:p>
            <a:endParaRPr lang="en-US" dirty="0"/>
          </a:p>
        </p:txBody>
      </p:sp>
      <p:sp>
        <p:nvSpPr>
          <p:cNvPr id="4" name="Title 3"/>
          <p:cNvSpPr>
            <a:spLocks noGrp="1"/>
          </p:cNvSpPr>
          <p:nvPr>
            <p:ph type="title"/>
          </p:nvPr>
        </p:nvSpPr>
        <p:spPr/>
        <p:txBody>
          <a:bodyPr/>
          <a:lstStyle/>
          <a:p>
            <a:pPr algn="ctr"/>
            <a:r>
              <a:rPr lang="en-US" dirty="0" smtClean="0">
                <a:solidFill>
                  <a:schemeClr val="bg1"/>
                </a:solidFill>
              </a:rPr>
              <a:t>Mission</a:t>
            </a:r>
            <a:endParaRPr lang="en-US" dirty="0">
              <a:solidFill>
                <a:schemeClr val="bg1"/>
              </a:solidFill>
            </a:endParaRPr>
          </a:p>
        </p:txBody>
      </p:sp>
      <p:pic>
        <p:nvPicPr>
          <p:cNvPr id="5" name="Picture 4" descr="sss.JPG"/>
          <p:cNvPicPr>
            <a:picLocks noChangeAspect="1"/>
          </p:cNvPicPr>
          <p:nvPr/>
        </p:nvPicPr>
        <p:blipFill>
          <a:blip r:embed="rId2"/>
          <a:stretch>
            <a:fillRect/>
          </a:stretch>
        </p:blipFill>
        <p:spPr>
          <a:xfrm>
            <a:off x="0" y="0"/>
            <a:ext cx="2066925" cy="876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Systems &amp; Solutions</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lvl="0"/>
            <a:r>
              <a:rPr lang="en-US" dirty="0" smtClean="0">
                <a:solidFill>
                  <a:schemeClr val="bg1"/>
                </a:solidFill>
              </a:rPr>
              <a:t>Access </a:t>
            </a:r>
            <a:r>
              <a:rPr lang="en-US" dirty="0" smtClean="0">
                <a:solidFill>
                  <a:schemeClr val="bg1"/>
                </a:solidFill>
              </a:rPr>
              <a:t>Control &amp; Time </a:t>
            </a:r>
            <a:r>
              <a:rPr lang="en-US" dirty="0" smtClean="0">
                <a:solidFill>
                  <a:schemeClr val="bg1"/>
                </a:solidFill>
              </a:rPr>
              <a:t>Attendance - Biometric &amp; Proximity- </a:t>
            </a:r>
            <a:r>
              <a:rPr lang="en-US" dirty="0" smtClean="0">
                <a:solidFill>
                  <a:schemeClr val="bg1"/>
                </a:solidFill>
              </a:rPr>
              <a:t>ZK &amp; Syris</a:t>
            </a:r>
            <a:endParaRPr lang="en-US" dirty="0" smtClean="0">
              <a:solidFill>
                <a:schemeClr val="bg1"/>
              </a:solidFill>
            </a:endParaRPr>
          </a:p>
          <a:p>
            <a:pPr lvl="0"/>
            <a:r>
              <a:rPr lang="en-US" dirty="0" smtClean="0">
                <a:solidFill>
                  <a:schemeClr val="bg1"/>
                </a:solidFill>
              </a:rPr>
              <a:t>CCTV-Analogue &amp; IP- </a:t>
            </a:r>
            <a:r>
              <a:rPr lang="en-US" dirty="0" smtClean="0">
                <a:solidFill>
                  <a:schemeClr val="bg1"/>
                </a:solidFill>
              </a:rPr>
              <a:t>CPPlus &amp; Samsung</a:t>
            </a:r>
          </a:p>
          <a:p>
            <a:pPr lvl="0"/>
            <a:r>
              <a:rPr lang="en-US" dirty="0" smtClean="0">
                <a:solidFill>
                  <a:schemeClr val="bg1"/>
                </a:solidFill>
              </a:rPr>
              <a:t>Fire </a:t>
            </a:r>
            <a:r>
              <a:rPr lang="en-US" dirty="0" smtClean="0">
                <a:solidFill>
                  <a:schemeClr val="bg1"/>
                </a:solidFill>
              </a:rPr>
              <a:t>Alarm-Analogue &amp; Addressable-Apollo </a:t>
            </a:r>
            <a:r>
              <a:rPr lang="en-US" dirty="0" smtClean="0">
                <a:solidFill>
                  <a:schemeClr val="bg1"/>
                </a:solidFill>
              </a:rPr>
              <a:t>&amp; Firetronics</a:t>
            </a:r>
          </a:p>
          <a:p>
            <a:pPr lvl="0"/>
            <a:r>
              <a:rPr lang="en-US" dirty="0" smtClean="0">
                <a:solidFill>
                  <a:schemeClr val="bg1"/>
                </a:solidFill>
              </a:rPr>
              <a:t>Lighting Automation(KNX)-Jung</a:t>
            </a:r>
          </a:p>
          <a:p>
            <a:pPr lvl="0"/>
            <a:r>
              <a:rPr lang="en-US" dirty="0" smtClean="0">
                <a:solidFill>
                  <a:schemeClr val="bg1"/>
                </a:solidFill>
              </a:rPr>
              <a:t>Lights-Osram &amp; Spoon</a:t>
            </a:r>
            <a:endParaRPr lang="en-US" dirty="0" smtClean="0">
              <a:solidFill>
                <a:schemeClr val="bg1"/>
              </a:solidFill>
            </a:endParaRPr>
          </a:p>
          <a:p>
            <a:pPr lvl="0"/>
            <a:r>
              <a:rPr lang="en-US" dirty="0" smtClean="0">
                <a:solidFill>
                  <a:schemeClr val="bg1"/>
                </a:solidFill>
              </a:rPr>
              <a:t>Modular Switches-Jung</a:t>
            </a:r>
          </a:p>
          <a:p>
            <a:pPr lvl="0"/>
            <a:r>
              <a:rPr lang="en-US" dirty="0" smtClean="0">
                <a:solidFill>
                  <a:schemeClr val="bg1"/>
                </a:solidFill>
              </a:rPr>
              <a:t>PA Systems- Bosch &amp; JBL</a:t>
            </a:r>
          </a:p>
          <a:p>
            <a:pPr lvl="0"/>
            <a:r>
              <a:rPr lang="en-US" dirty="0" smtClean="0">
                <a:solidFill>
                  <a:schemeClr val="bg1"/>
                </a:solidFill>
              </a:rPr>
              <a:t>Security Alarm with </a:t>
            </a:r>
            <a:r>
              <a:rPr lang="en-US" dirty="0" smtClean="0">
                <a:solidFill>
                  <a:schemeClr val="bg1"/>
                </a:solidFill>
              </a:rPr>
              <a:t>Sensors - Securico </a:t>
            </a:r>
            <a:r>
              <a:rPr lang="en-US" dirty="0" smtClean="0">
                <a:solidFill>
                  <a:schemeClr val="bg1"/>
                </a:solidFill>
              </a:rPr>
              <a:t>&amp; Texicom</a:t>
            </a:r>
          </a:p>
          <a:p>
            <a:pPr lvl="0"/>
            <a:r>
              <a:rPr lang="en-US" dirty="0" smtClean="0">
                <a:solidFill>
                  <a:schemeClr val="bg1"/>
                </a:solidFill>
              </a:rPr>
              <a:t>Video Door Phone – CPPlus &amp; Fermax</a:t>
            </a:r>
          </a:p>
          <a:p>
            <a:endParaRPr lang="en-US" dirty="0"/>
          </a:p>
        </p:txBody>
      </p:sp>
      <p:pic>
        <p:nvPicPr>
          <p:cNvPr id="4" name="Picture 3" descr="sss.JPG"/>
          <p:cNvPicPr>
            <a:picLocks noChangeAspect="1"/>
          </p:cNvPicPr>
          <p:nvPr/>
        </p:nvPicPr>
        <p:blipFill>
          <a:blip r:embed="rId2"/>
          <a:stretch>
            <a:fillRect/>
          </a:stretch>
        </p:blipFill>
        <p:spPr>
          <a:xfrm>
            <a:off x="0" y="0"/>
            <a:ext cx="2066925" cy="876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dirty="0" smtClean="0">
                <a:solidFill>
                  <a:schemeClr val="bg1"/>
                </a:solidFill>
              </a:rPr>
              <a:t>Access Control &amp; Time Attendance – Biometric &amp; Proximity ZK (ESSL) &amp; Syris</a:t>
            </a:r>
            <a:endParaRPr lang="en-US" sz="3600" dirty="0">
              <a:solidFill>
                <a:schemeClr val="bg1"/>
              </a:solidFill>
            </a:endParaRPr>
          </a:p>
        </p:txBody>
      </p:sp>
      <p:sp>
        <p:nvSpPr>
          <p:cNvPr id="3" name="Content Placeholder 2"/>
          <p:cNvSpPr>
            <a:spLocks noGrp="1"/>
          </p:cNvSpPr>
          <p:nvPr>
            <p:ph idx="1"/>
          </p:nvPr>
        </p:nvSpPr>
        <p:spPr>
          <a:xfrm>
            <a:off x="381000" y="2011680"/>
            <a:ext cx="8229600" cy="4389120"/>
          </a:xfrm>
        </p:spPr>
        <p:txBody>
          <a:bodyPr>
            <a:normAutofit fontScale="92500" lnSpcReduction="10000"/>
          </a:bodyPr>
          <a:lstStyle/>
          <a:p>
            <a:pPr>
              <a:buNone/>
            </a:pPr>
            <a:r>
              <a:rPr lang="en-US" sz="1800" b="1" dirty="0" smtClean="0">
                <a:solidFill>
                  <a:schemeClr val="bg1"/>
                </a:solidFill>
              </a:rPr>
              <a:t>RFID technology:</a:t>
            </a:r>
            <a:endParaRPr lang="en-US" sz="1800" dirty="0" smtClean="0">
              <a:solidFill>
                <a:schemeClr val="bg1"/>
              </a:solidFill>
            </a:endParaRPr>
          </a:p>
          <a:p>
            <a:r>
              <a:rPr lang="en-US" sz="1800" b="1" dirty="0" smtClean="0">
                <a:solidFill>
                  <a:schemeClr val="bg1"/>
                </a:solidFill>
              </a:rPr>
              <a:t>RFID smart card technology has revolutionized the business world. With the advancement in the technology the card based solutions has turned out to be one of the promising and economical solution. RFID technology has a proven track record and has tasted success over a decade since inception.</a:t>
            </a:r>
          </a:p>
          <a:p>
            <a:pPr>
              <a:buNone/>
            </a:pPr>
            <a:r>
              <a:rPr lang="en-US" sz="1800" b="1" dirty="0" smtClean="0">
                <a:solidFill>
                  <a:schemeClr val="bg1"/>
                </a:solidFill>
              </a:rPr>
              <a:t>Fingerprint technology:</a:t>
            </a:r>
            <a:endParaRPr lang="en-US" sz="1800" dirty="0" smtClean="0">
              <a:solidFill>
                <a:schemeClr val="bg1"/>
              </a:solidFill>
            </a:endParaRPr>
          </a:p>
          <a:p>
            <a:r>
              <a:rPr lang="en-US" sz="1800" b="1" dirty="0" smtClean="0">
                <a:solidFill>
                  <a:schemeClr val="bg1"/>
                </a:solidFill>
              </a:rPr>
              <a:t>Fingerprint technology uses a person's fingerprints to identify him through fingerprint scanning. This technology is used not only in security systems but also in the field of forensic and crime scene investigations. With a combination of fast algorithms and high reliability,  fingerprint technology has been used in various fields in the “biometric industry”.</a:t>
            </a:r>
            <a:endParaRPr lang="en-US" sz="1800" dirty="0" smtClean="0">
              <a:solidFill>
                <a:schemeClr val="bg1"/>
              </a:solidFill>
            </a:endParaRPr>
          </a:p>
          <a:p>
            <a:pPr>
              <a:buNone/>
            </a:pPr>
            <a:r>
              <a:rPr lang="en-US" sz="1800" b="1" dirty="0" smtClean="0">
                <a:solidFill>
                  <a:schemeClr val="bg1"/>
                </a:solidFill>
              </a:rPr>
              <a:t>Face Recognition technology:</a:t>
            </a:r>
            <a:endParaRPr lang="en-US" sz="1800" dirty="0" smtClean="0">
              <a:solidFill>
                <a:schemeClr val="bg1"/>
              </a:solidFill>
            </a:endParaRPr>
          </a:p>
          <a:p>
            <a:r>
              <a:rPr lang="en-US" sz="1800" b="1" dirty="0" smtClean="0">
                <a:solidFill>
                  <a:schemeClr val="bg1"/>
                </a:solidFill>
              </a:rPr>
              <a:t>With Vast experience in the field of biometric-fingerprint technology, we have diversified our research and development into face recognition technology. The outcome is a unique range of standalone face recognition products which are truly contactless and works on 1: N verification method</a:t>
            </a:r>
            <a:r>
              <a:rPr lang="en-US" sz="1800" b="1" dirty="0" smtClean="0"/>
              <a:t>.</a:t>
            </a:r>
            <a:endParaRPr lang="en-US" sz="1800" dirty="0" smtClean="0"/>
          </a:p>
          <a:p>
            <a:endParaRPr lang="en-US" sz="1800" dirty="0" smtClean="0">
              <a:solidFill>
                <a:schemeClr val="bg1"/>
              </a:solidFill>
            </a:endParaRPr>
          </a:p>
          <a:p>
            <a:endParaRPr lang="en-US" dirty="0"/>
          </a:p>
        </p:txBody>
      </p:sp>
      <p:pic>
        <p:nvPicPr>
          <p:cNvPr id="4" name="Picture 3" descr="rfid.jpg"/>
          <p:cNvPicPr/>
          <p:nvPr/>
        </p:nvPicPr>
        <p:blipFill>
          <a:blip r:embed="rId2" cstate="print"/>
          <a:stretch>
            <a:fillRect/>
          </a:stretch>
        </p:blipFill>
        <p:spPr>
          <a:xfrm>
            <a:off x="7696200" y="0"/>
            <a:ext cx="1447800" cy="1066800"/>
          </a:xfrm>
          <a:prstGeom prst="rect">
            <a:avLst/>
          </a:prstGeom>
        </p:spPr>
      </p:pic>
      <p:pic>
        <p:nvPicPr>
          <p:cNvPr id="5" name="Picture 4" descr="biometric.JPG"/>
          <p:cNvPicPr/>
          <p:nvPr/>
        </p:nvPicPr>
        <p:blipFill>
          <a:blip r:embed="rId3"/>
          <a:stretch>
            <a:fillRect/>
          </a:stretch>
        </p:blipFill>
        <p:spPr>
          <a:xfrm>
            <a:off x="7696200" y="1143000"/>
            <a:ext cx="1447800" cy="1143000"/>
          </a:xfrm>
          <a:prstGeom prst="rect">
            <a:avLst/>
          </a:prstGeom>
        </p:spPr>
      </p:pic>
      <p:pic>
        <p:nvPicPr>
          <p:cNvPr id="6" name="Picture 5" descr="sss.JPG"/>
          <p:cNvPicPr>
            <a:picLocks noChangeAspect="1"/>
          </p:cNvPicPr>
          <p:nvPr/>
        </p:nvPicPr>
        <p:blipFill>
          <a:blip r:embed="rId4"/>
          <a:stretch>
            <a:fillRect/>
          </a:stretch>
        </p:blipFill>
        <p:spPr>
          <a:xfrm>
            <a:off x="0" y="0"/>
            <a:ext cx="2066925" cy="876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chemeClr val="bg1"/>
                </a:solidFill>
              </a:rPr>
              <a:t>CCTV Analogue &amp; IP </a:t>
            </a:r>
            <a:br>
              <a:rPr lang="en-US" sz="4000" dirty="0" smtClean="0">
                <a:solidFill>
                  <a:schemeClr val="bg1"/>
                </a:solidFill>
              </a:rPr>
            </a:br>
            <a:r>
              <a:rPr lang="en-US" sz="4000" dirty="0" smtClean="0">
                <a:solidFill>
                  <a:schemeClr val="bg1"/>
                </a:solidFill>
              </a:rPr>
              <a:t>CPPlus &amp; Samsung</a:t>
            </a:r>
            <a:endParaRPr lang="en-US" sz="4000" dirty="0">
              <a:solidFill>
                <a:schemeClr val="bg1"/>
              </a:solidFill>
            </a:endParaRPr>
          </a:p>
        </p:txBody>
      </p:sp>
      <p:sp>
        <p:nvSpPr>
          <p:cNvPr id="4" name="TextBox 3"/>
          <p:cNvSpPr txBox="1"/>
          <p:nvPr/>
        </p:nvSpPr>
        <p:spPr>
          <a:xfrm>
            <a:off x="5638800" y="2590800"/>
            <a:ext cx="2819400" cy="1107996"/>
          </a:xfrm>
          <a:prstGeom prst="rect">
            <a:avLst/>
          </a:prstGeom>
          <a:noFill/>
        </p:spPr>
        <p:txBody>
          <a:bodyPr wrap="square" rtlCol="0">
            <a:spAutoFit/>
          </a:bodyPr>
          <a:lstStyle/>
          <a:p>
            <a:r>
              <a:rPr lang="en-US" sz="1600" b="1" dirty="0">
                <a:solidFill>
                  <a:schemeClr val="bg1"/>
                </a:solidFill>
              </a:rPr>
              <a:t>Different Resolutions – 600 TVL, 700 TVL, 800 TVL, 1.3 MP, 2 MP, 4 MP etc.</a:t>
            </a:r>
            <a:endParaRPr lang="en-US" sz="1600" dirty="0">
              <a:solidFill>
                <a:schemeClr val="bg1"/>
              </a:solidFill>
            </a:endParaRPr>
          </a:p>
          <a:p>
            <a:endParaRPr lang="en-US" dirty="0"/>
          </a:p>
        </p:txBody>
      </p:sp>
      <p:sp>
        <p:nvSpPr>
          <p:cNvPr id="5" name="TextBox 4"/>
          <p:cNvSpPr txBox="1"/>
          <p:nvPr/>
        </p:nvSpPr>
        <p:spPr>
          <a:xfrm>
            <a:off x="5562600" y="3810000"/>
            <a:ext cx="3124200" cy="1200329"/>
          </a:xfrm>
          <a:prstGeom prst="rect">
            <a:avLst/>
          </a:prstGeom>
          <a:noFill/>
        </p:spPr>
        <p:txBody>
          <a:bodyPr wrap="square" rtlCol="0">
            <a:spAutoFit/>
          </a:bodyPr>
          <a:lstStyle/>
          <a:p>
            <a:r>
              <a:rPr lang="en-US" b="1" dirty="0">
                <a:solidFill>
                  <a:schemeClr val="bg1"/>
                </a:solidFill>
              </a:rPr>
              <a:t>Different Models – Dome, IR Bullet, PTZ, Varifocal etc.</a:t>
            </a:r>
            <a:endParaRPr lang="en-US" dirty="0">
              <a:solidFill>
                <a:schemeClr val="bg1"/>
              </a:solidFill>
            </a:endParaRPr>
          </a:p>
          <a:p>
            <a:endParaRPr lang="en-US" dirty="0"/>
          </a:p>
        </p:txBody>
      </p:sp>
      <p:sp>
        <p:nvSpPr>
          <p:cNvPr id="6" name="TextBox 5"/>
          <p:cNvSpPr txBox="1"/>
          <p:nvPr/>
        </p:nvSpPr>
        <p:spPr>
          <a:xfrm>
            <a:off x="5638800" y="4876800"/>
            <a:ext cx="3048000" cy="923330"/>
          </a:xfrm>
          <a:prstGeom prst="rect">
            <a:avLst/>
          </a:prstGeom>
          <a:noFill/>
        </p:spPr>
        <p:txBody>
          <a:bodyPr wrap="square" rtlCol="0">
            <a:spAutoFit/>
          </a:bodyPr>
          <a:lstStyle/>
          <a:p>
            <a:r>
              <a:rPr lang="en-US" b="1" dirty="0">
                <a:solidFill>
                  <a:schemeClr val="bg1"/>
                </a:solidFill>
              </a:rPr>
              <a:t>Real time DVR and NVR with D1 recording</a:t>
            </a:r>
            <a:endParaRPr lang="en-US" dirty="0">
              <a:solidFill>
                <a:schemeClr val="bg1"/>
              </a:solidFill>
            </a:endParaRPr>
          </a:p>
          <a:p>
            <a:endParaRPr lang="en-US" dirty="0"/>
          </a:p>
        </p:txBody>
      </p:sp>
      <p:pic>
        <p:nvPicPr>
          <p:cNvPr id="7" name="Picture 6" descr="speed dome.jpg"/>
          <p:cNvPicPr/>
          <p:nvPr/>
        </p:nvPicPr>
        <p:blipFill>
          <a:blip r:embed="rId2"/>
          <a:stretch>
            <a:fillRect/>
          </a:stretch>
        </p:blipFill>
        <p:spPr>
          <a:xfrm>
            <a:off x="838200" y="2309003"/>
            <a:ext cx="1828800" cy="1958197"/>
          </a:xfrm>
          <a:prstGeom prst="rect">
            <a:avLst/>
          </a:prstGeom>
        </p:spPr>
      </p:pic>
      <p:pic>
        <p:nvPicPr>
          <p:cNvPr id="9" name="Picture 8" descr="samsung dvr.JPG"/>
          <p:cNvPicPr/>
          <p:nvPr/>
        </p:nvPicPr>
        <p:blipFill>
          <a:blip r:embed="rId3"/>
          <a:stretch>
            <a:fillRect/>
          </a:stretch>
        </p:blipFill>
        <p:spPr>
          <a:xfrm>
            <a:off x="2819400" y="4419600"/>
            <a:ext cx="2514600" cy="1524000"/>
          </a:xfrm>
          <a:prstGeom prst="rect">
            <a:avLst/>
          </a:prstGeom>
        </p:spPr>
      </p:pic>
      <p:pic>
        <p:nvPicPr>
          <p:cNvPr id="10" name="Picture 9" descr="dome.jpg"/>
          <p:cNvPicPr>
            <a:picLocks noChangeAspect="1"/>
          </p:cNvPicPr>
          <p:nvPr/>
        </p:nvPicPr>
        <p:blipFill>
          <a:blip r:embed="rId4"/>
          <a:stretch>
            <a:fillRect/>
          </a:stretch>
        </p:blipFill>
        <p:spPr>
          <a:xfrm>
            <a:off x="838200" y="4419600"/>
            <a:ext cx="1828800" cy="1523183"/>
          </a:xfrm>
          <a:prstGeom prst="rect">
            <a:avLst/>
          </a:prstGeom>
        </p:spPr>
      </p:pic>
      <p:pic>
        <p:nvPicPr>
          <p:cNvPr id="3074" name="Picture 2" descr="http://www.ziezotec.nl/beveiliging/components/com_virtuemart/shop_image/product/HQ_Proline_440_I_522d84e9cb337.jpg"/>
          <p:cNvPicPr>
            <a:picLocks noChangeAspect="1" noChangeArrowheads="1"/>
          </p:cNvPicPr>
          <p:nvPr/>
        </p:nvPicPr>
        <p:blipFill>
          <a:blip r:embed="rId5" cstate="print"/>
          <a:srcRect/>
          <a:stretch>
            <a:fillRect/>
          </a:stretch>
        </p:blipFill>
        <p:spPr bwMode="auto">
          <a:xfrm>
            <a:off x="2819400" y="2362200"/>
            <a:ext cx="2514600" cy="1854022"/>
          </a:xfrm>
          <a:prstGeom prst="rect">
            <a:avLst/>
          </a:prstGeom>
          <a:noFill/>
        </p:spPr>
      </p:pic>
      <p:pic>
        <p:nvPicPr>
          <p:cNvPr id="12" name="Picture 11" descr="sss.JPG"/>
          <p:cNvPicPr>
            <a:picLocks noChangeAspect="1"/>
          </p:cNvPicPr>
          <p:nvPr/>
        </p:nvPicPr>
        <p:blipFill>
          <a:blip r:embed="rId6"/>
          <a:stretch>
            <a:fillRect/>
          </a:stretch>
        </p:blipFill>
        <p:spPr>
          <a:xfrm>
            <a:off x="0" y="0"/>
            <a:ext cx="2066925" cy="876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pPr algn="ctr"/>
            <a:r>
              <a:rPr lang="en-US" sz="3600" dirty="0" smtClean="0">
                <a:solidFill>
                  <a:schemeClr val="bg1"/>
                </a:solidFill>
              </a:rPr>
              <a:t>Fire Alarm Analogue &amp; Addressable</a:t>
            </a:r>
            <a:br>
              <a:rPr lang="en-US" sz="3600" dirty="0" smtClean="0">
                <a:solidFill>
                  <a:schemeClr val="bg1"/>
                </a:solidFill>
              </a:rPr>
            </a:br>
            <a:r>
              <a:rPr lang="en-US" sz="3600" dirty="0" smtClean="0">
                <a:solidFill>
                  <a:schemeClr val="bg1"/>
                </a:solidFill>
              </a:rPr>
              <a:t>Apollo &amp; Firetronics</a:t>
            </a:r>
            <a:endParaRPr lang="en-US" sz="3600" dirty="0">
              <a:solidFill>
                <a:schemeClr val="bg1"/>
              </a:solidFill>
            </a:endParaRPr>
          </a:p>
        </p:txBody>
      </p:sp>
      <p:sp>
        <p:nvSpPr>
          <p:cNvPr id="4" name="TextBox 3"/>
          <p:cNvSpPr txBox="1"/>
          <p:nvPr/>
        </p:nvSpPr>
        <p:spPr>
          <a:xfrm>
            <a:off x="5486400" y="2133600"/>
            <a:ext cx="3581400" cy="3416320"/>
          </a:xfrm>
          <a:prstGeom prst="rect">
            <a:avLst/>
          </a:prstGeom>
          <a:noFill/>
        </p:spPr>
        <p:txBody>
          <a:bodyPr wrap="square" rtlCol="0">
            <a:spAutoFit/>
          </a:bodyPr>
          <a:lstStyle/>
          <a:p>
            <a:r>
              <a:rPr lang="en-US" b="1" dirty="0">
                <a:solidFill>
                  <a:schemeClr val="bg1"/>
                </a:solidFill>
              </a:rPr>
              <a:t>Apollo Fire Detectors Ltd is one of the world's largest manufacturers of smoke detectors, modules and notification devices. </a:t>
            </a:r>
            <a:endParaRPr lang="en-US" dirty="0">
              <a:solidFill>
                <a:schemeClr val="bg1"/>
              </a:solidFill>
            </a:endParaRPr>
          </a:p>
          <a:p>
            <a:r>
              <a:rPr lang="en-US" b="1" dirty="0">
                <a:solidFill>
                  <a:schemeClr val="bg1"/>
                </a:solidFill>
              </a:rPr>
              <a:t>Established in 1980, Apollo has become one of the top five manufacturers in the world specializing in the design and manufacture of high quality detection products.</a:t>
            </a:r>
            <a:endParaRPr lang="en-US" dirty="0">
              <a:solidFill>
                <a:schemeClr val="bg1"/>
              </a:solidFill>
            </a:endParaRPr>
          </a:p>
          <a:p>
            <a:endParaRPr lang="en-US" dirty="0"/>
          </a:p>
        </p:txBody>
      </p:sp>
      <p:pic>
        <p:nvPicPr>
          <p:cNvPr id="5" name="Picture 4" descr="control_panel1.gif"/>
          <p:cNvPicPr/>
          <p:nvPr/>
        </p:nvPicPr>
        <p:blipFill>
          <a:blip r:embed="rId2"/>
          <a:stretch>
            <a:fillRect/>
          </a:stretch>
        </p:blipFill>
        <p:spPr>
          <a:xfrm>
            <a:off x="1066800" y="1981200"/>
            <a:ext cx="2057400" cy="2286000"/>
          </a:xfrm>
          <a:prstGeom prst="rect">
            <a:avLst/>
          </a:prstGeom>
        </p:spPr>
      </p:pic>
      <p:pic>
        <p:nvPicPr>
          <p:cNvPr id="6" name="Picture 5" descr="smoke detector.jpeg"/>
          <p:cNvPicPr/>
          <p:nvPr/>
        </p:nvPicPr>
        <p:blipFill>
          <a:blip r:embed="rId3"/>
          <a:stretch>
            <a:fillRect/>
          </a:stretch>
        </p:blipFill>
        <p:spPr>
          <a:xfrm>
            <a:off x="3276600" y="2133600"/>
            <a:ext cx="2047875" cy="2047875"/>
          </a:xfrm>
          <a:prstGeom prst="rect">
            <a:avLst/>
          </a:prstGeom>
        </p:spPr>
      </p:pic>
      <p:pic>
        <p:nvPicPr>
          <p:cNvPr id="7" name="Picture 6" descr="http://www.thesafetycentre.co.uk/img/gi_44_37_250_250.jpg"/>
          <p:cNvPicPr/>
          <p:nvPr/>
        </p:nvPicPr>
        <p:blipFill>
          <a:blip r:embed="rId4"/>
          <a:srcRect/>
          <a:stretch>
            <a:fillRect/>
          </a:stretch>
        </p:blipFill>
        <p:spPr bwMode="auto">
          <a:xfrm>
            <a:off x="3429000" y="4343400"/>
            <a:ext cx="1847850" cy="1847850"/>
          </a:xfrm>
          <a:prstGeom prst="rect">
            <a:avLst/>
          </a:prstGeom>
          <a:noFill/>
          <a:ln w="9525">
            <a:noFill/>
            <a:miter lim="800000"/>
            <a:headEnd/>
            <a:tailEnd/>
          </a:ln>
        </p:spPr>
      </p:pic>
      <p:pic>
        <p:nvPicPr>
          <p:cNvPr id="8" name="Picture 7" descr="http://i.ebayimg.com/00/s/NDk4WDQ5Nw==/z/768AAOxy4t1SkxwS/$_35.JPG?set_id=8800005007"/>
          <p:cNvPicPr/>
          <p:nvPr/>
        </p:nvPicPr>
        <p:blipFill>
          <a:blip r:embed="rId5"/>
          <a:srcRect/>
          <a:stretch>
            <a:fillRect/>
          </a:stretch>
        </p:blipFill>
        <p:spPr bwMode="auto">
          <a:xfrm>
            <a:off x="1143000" y="4343400"/>
            <a:ext cx="1885950" cy="1905000"/>
          </a:xfrm>
          <a:prstGeom prst="rect">
            <a:avLst/>
          </a:prstGeom>
          <a:noFill/>
          <a:ln w="9525">
            <a:noFill/>
            <a:miter lim="800000"/>
            <a:headEnd/>
            <a:tailEnd/>
          </a:ln>
        </p:spPr>
      </p:pic>
      <p:pic>
        <p:nvPicPr>
          <p:cNvPr id="9" name="Picture 8" descr="sss.JPG"/>
          <p:cNvPicPr>
            <a:picLocks noChangeAspect="1"/>
          </p:cNvPicPr>
          <p:nvPr/>
        </p:nvPicPr>
        <p:blipFill>
          <a:blip r:embed="rId6"/>
          <a:stretch>
            <a:fillRect/>
          </a:stretch>
        </p:blipFill>
        <p:spPr>
          <a:xfrm>
            <a:off x="0" y="0"/>
            <a:ext cx="2066925" cy="876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000" dirty="0" smtClean="0">
                <a:solidFill>
                  <a:schemeClr val="bg1"/>
                </a:solidFill>
              </a:rPr>
              <a:t>Lighting Automation (KNX) - JUNG</a:t>
            </a:r>
            <a:endParaRPr lang="en-US" sz="4000" dirty="0">
              <a:solidFill>
                <a:schemeClr val="bg1"/>
              </a:solidFill>
            </a:endParaRPr>
          </a:p>
        </p:txBody>
      </p:sp>
      <p:sp>
        <p:nvSpPr>
          <p:cNvPr id="4" name="TextBox 3"/>
          <p:cNvSpPr txBox="1"/>
          <p:nvPr/>
        </p:nvSpPr>
        <p:spPr>
          <a:xfrm>
            <a:off x="3124200" y="2438400"/>
            <a:ext cx="2590800" cy="2585323"/>
          </a:xfrm>
          <a:prstGeom prst="rect">
            <a:avLst/>
          </a:prstGeom>
          <a:noFill/>
        </p:spPr>
        <p:txBody>
          <a:bodyPr wrap="square" rtlCol="0">
            <a:spAutoFit/>
          </a:bodyPr>
          <a:lstStyle/>
          <a:p>
            <a:r>
              <a:rPr lang="en-US" b="1" dirty="0">
                <a:solidFill>
                  <a:schemeClr val="bg1"/>
                </a:solidFill>
              </a:rPr>
              <a:t>KNX an ultimate open protocol in home automation. One can easily integrate lights, blinds, audio visual, aircon, security etc. </a:t>
            </a:r>
            <a:endParaRPr lang="en-US" dirty="0">
              <a:solidFill>
                <a:schemeClr val="bg1"/>
              </a:solidFill>
            </a:endParaRPr>
          </a:p>
          <a:p>
            <a:r>
              <a:rPr lang="en-US" b="1" dirty="0">
                <a:solidFill>
                  <a:schemeClr val="bg1"/>
                </a:solidFill>
              </a:rPr>
              <a:t>KNX is lifestyle and comfort</a:t>
            </a:r>
            <a:endParaRPr lang="en-US" dirty="0">
              <a:solidFill>
                <a:schemeClr val="bg1"/>
              </a:solidFill>
            </a:endParaRPr>
          </a:p>
          <a:p>
            <a:endParaRPr lang="en-US" dirty="0"/>
          </a:p>
        </p:txBody>
      </p:sp>
      <p:pic>
        <p:nvPicPr>
          <p:cNvPr id="5" name="Picture 4" descr="sss.JPG"/>
          <p:cNvPicPr>
            <a:picLocks noChangeAspect="1"/>
          </p:cNvPicPr>
          <p:nvPr/>
        </p:nvPicPr>
        <p:blipFill>
          <a:blip r:embed="rId2"/>
          <a:stretch>
            <a:fillRect/>
          </a:stretch>
        </p:blipFill>
        <p:spPr>
          <a:xfrm>
            <a:off x="0" y="0"/>
            <a:ext cx="2066925" cy="876300"/>
          </a:xfrm>
          <a:prstGeom prst="rect">
            <a:avLst/>
          </a:prstGeom>
        </p:spPr>
      </p:pic>
      <p:pic>
        <p:nvPicPr>
          <p:cNvPr id="6" name="Picture 5" descr="knx7.JPG"/>
          <p:cNvPicPr/>
          <p:nvPr/>
        </p:nvPicPr>
        <p:blipFill>
          <a:blip r:embed="rId3"/>
          <a:stretch>
            <a:fillRect/>
          </a:stretch>
        </p:blipFill>
        <p:spPr>
          <a:xfrm>
            <a:off x="457200" y="2057400"/>
            <a:ext cx="2552700" cy="1828800"/>
          </a:xfrm>
          <a:prstGeom prst="rect">
            <a:avLst/>
          </a:prstGeom>
        </p:spPr>
      </p:pic>
      <p:pic>
        <p:nvPicPr>
          <p:cNvPr id="7" name="Picture 6" descr="knx5.JPG"/>
          <p:cNvPicPr/>
          <p:nvPr/>
        </p:nvPicPr>
        <p:blipFill>
          <a:blip r:embed="rId4"/>
          <a:stretch>
            <a:fillRect/>
          </a:stretch>
        </p:blipFill>
        <p:spPr>
          <a:xfrm>
            <a:off x="457200" y="4038600"/>
            <a:ext cx="1276350" cy="1908329"/>
          </a:xfrm>
          <a:prstGeom prst="rect">
            <a:avLst/>
          </a:prstGeom>
        </p:spPr>
      </p:pic>
      <p:pic>
        <p:nvPicPr>
          <p:cNvPr id="8" name="Picture 7" descr="knx6.JPG"/>
          <p:cNvPicPr/>
          <p:nvPr/>
        </p:nvPicPr>
        <p:blipFill>
          <a:blip r:embed="rId5" cstate="print"/>
          <a:stretch>
            <a:fillRect/>
          </a:stretch>
        </p:blipFill>
        <p:spPr>
          <a:xfrm>
            <a:off x="1905001" y="4038600"/>
            <a:ext cx="1066800" cy="1889905"/>
          </a:xfrm>
          <a:prstGeom prst="rect">
            <a:avLst/>
          </a:prstGeom>
        </p:spPr>
      </p:pic>
      <p:pic>
        <p:nvPicPr>
          <p:cNvPr id="9" name="Picture 8" descr="home-light-automation-iphone.jpg"/>
          <p:cNvPicPr/>
          <p:nvPr/>
        </p:nvPicPr>
        <p:blipFill>
          <a:blip r:embed="rId6"/>
          <a:stretch>
            <a:fillRect/>
          </a:stretch>
        </p:blipFill>
        <p:spPr>
          <a:xfrm>
            <a:off x="5638800" y="3581400"/>
            <a:ext cx="3267075" cy="2305050"/>
          </a:xfrm>
          <a:prstGeom prst="rect">
            <a:avLst/>
          </a:prstGeom>
        </p:spPr>
      </p:pic>
      <p:pic>
        <p:nvPicPr>
          <p:cNvPr id="10" name="Picture 9" descr="knx partner.jpg"/>
          <p:cNvPicPr/>
          <p:nvPr/>
        </p:nvPicPr>
        <p:blipFill>
          <a:blip r:embed="rId7"/>
          <a:stretch>
            <a:fillRect/>
          </a:stretch>
        </p:blipFill>
        <p:spPr>
          <a:xfrm>
            <a:off x="6248400" y="1905000"/>
            <a:ext cx="2174240" cy="1428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ello\Desktop\ipad.jpg"/>
          <p:cNvPicPr>
            <a:picLocks noGrp="1" noChangeAspect="1" noChangeArrowheads="1"/>
          </p:cNvPicPr>
          <p:nvPr>
            <p:ph idx="1"/>
          </p:nvPr>
        </p:nvPicPr>
        <p:blipFill>
          <a:blip r:embed="rId2" cstate="print"/>
          <a:srcRect/>
          <a:stretch>
            <a:fillRect/>
          </a:stretch>
        </p:blipFill>
        <p:spPr bwMode="auto">
          <a:xfrm>
            <a:off x="5867400" y="3124200"/>
            <a:ext cx="2924175" cy="1562100"/>
          </a:xfrm>
          <a:prstGeom prst="rect">
            <a:avLst/>
          </a:prstGeom>
          <a:noFill/>
        </p:spPr>
      </p:pic>
      <p:sp>
        <p:nvSpPr>
          <p:cNvPr id="4100" name="AutoShape 4" descr="data:image/jpeg;base64,/9j/4AAQSkZJRgABAQAAAQABAAD/2wCEAAkGBxAPDxAPEBEPEA8NDg0NDQwPEA8PDQ0NFBEWFxQRFRQYHSggGBomHBQVITEhJSkrLi4vFx8zODMsNygtLisBCgoKDAwNFAwPFCwZFBkrLDcrLCwsKywsLCsrNzcrKyssLCwsNyw3LCsrKysrKysrKysrKysrKyssLCsrKysrK//AABEIAKoBKAMBIgACEQEDEQH/xAAcAAABBQEBAQAAAAAAAAAAAAAAAQIDBAUHBgj/xABQEAACAQIBBQkKCQgJBQAAAAAAAQIDEQQFEiExQQYTUWFxgZGhsRUiMkJScoKSwdEUIzNTVJOywvA0Q0SDorPS4QcWJGJjc6Ti8Rd0o8PE/8QAFQEBAQAAAAAAAAAAAAAAAAAAAAH/xAAXEQEBAQEAAAAAAAAAAAAAAAAAAREh/9oADAMBAAIRAxEAPwDuIAAAAAAAAAAAAAAAAAAAAAAAAAAAAAAAAAAAAAA1zXDza2A4CriMfTp+FKMXsUpKLfItb6CrPKrfydKrPgahmR9apm9VwNQjnXhHwpRXLJI8/jsdUis6vSe9J3lmV25RW1uKik1zlmjKmvk4RXGkrvnA11Wi9KkmuFNPsB148PUyhHOZLGi3tKLPwiPD1MfConqafI7lXeFwsjqUEMGgBlb9Ui3aV1GzzZaU07rl2FqGM8pc8dKILYDKdWMtTT4tvQPAAAAAAAAAAAAAAAAAAAAAAAAAAAAABuev+NIDgInXXL19SuxjqyepdNkva+oCwNc1w8y0sruMnrduRXa53ddQ10Yvwry4pNterq6gJKmMgna6v5N7y9VXfURPFTfgwlytKC/a0/skkbJWSSXAtCGyqpFETjWlrlCPCkpVHzN2X7InwJPw51J8Tm4x9WFk+gWeJRBPFhFmlRp0/AjGPmxUb9AzEYpRRSniGVK7umBSynjXUbWzVbiNLc/pw1F8NGl9hGJVWk3dzX5NR/yoLoQo1oRJooZEkQKGRTJWQyKKtZeH5i7ZCxFreNxwft94kdS5CBU7NPajTMw00KoAAIAAAAAAAAAAAAEckAoEbqoR1GBKJnL8aSF3/H8xHYCR1Px/wI5sidRDJV0UTO/4/mI0tunl0laWII5VmBcckhkqyKbmNbCLUsQRSxDIBAHyrNkbmxbCWAY2NJM0TNAjaIqq0Ms5oypDQwMaqja3Mfk1LzLdDZlVYmpuW/JqfFvi6KkkBtxHojQ9MoJMiY9kcgK9Z6fQn933iU3oXIFXX6FTtiNpPvVyAPZpx1LkRls06epci7CUOAAIoACGpUle0UuOTduhWAmEckVsyXjT5opJddwzI8vLd9pcErrrZp5NPYJvjey3KMdREcqwEzvtY1tbfeV5VWMcwLTqojdcruQjYEsqzGOoMEuA5yG3AQIUQBQEEHBYBtgsPsNc0UGaDQ1zZGwHuSGupxDWIyAlNkVXU+QeyOpqfIBjVmbe5R/2aPFPELor1DDrmzuSf9mX+di1/qahaPQIdcjixwAyOY9simwIZ+EvMn2xGUfBXIOk++XJJdnuI6PgrkAlNKj4MfNXYZZp0PAj5q7CUiQAAigqyqFooS9iAc5jJTEbGNlA2NbEbEuAtxLiAEFwEAAFAQAAWwAFhRrkNcgHuQ1zGgUAgogQggrEARiAxGRSMjqamPZFVehlGPXNfcpZYfRp+OxXS6820ZFc1dyf5O/8/FfvpP2gegixxHFi3IHMikPkyJgRz1x5X2EdB96h89ceV9jI6Hg87KH3NTDeBHkRlGrhfAjyEpEoABFBmt9i7DSMu/YuwAbGtisaUIxBQsEIFhRM9AFgsNcxrkwJBHNEdxGA9yAamLcoAEuAQAAgCtjbgAAIwECgRgxrZAMgrPQTMgrPQUZNc1NyL+InxYjE/vH7zJxDNTcc/iKnFia/an7QPQIW4iC5ANjGOYxgR1NcfOf2ZEVF6Od9o+q9MfO+6yOi9D86XaVD2zVwXyceftMo1cD8nHn7WSrE4ABFBkZ2rkXYa5ht9i7AHuY1zGNiXKh+exLjLi3AcA24XKFbPMTyzjpJb3hbXhN50qdVpS3pOOjRoz1JcmbwnpWxrqR8qPSgMCOIylKovikqWcr/ACUZ2VZJ3vJ6HB30eS9rR6EjdeHlx9ZDHjKa8ePTcCwhSm8oUl4/RGT7EI8qUuGT5IT9wRcFM95UhsjVfJB+0TupwUqz9GK9oGhcRsod0JvVQq87gvaDxdbZQfPUS9gF64XKG/Yl/mYLlqN/dFvin4tFc82FXWxLlTesU9tFehN/eFWFxD11ILkp+9kFi4hEsDW21pc0KfuHLJs9tao/UXYihzZVryLSyZwzqv8AWSXYPjkyntzpcUpTkutgebxT1mruLfxNbixdX7FN+0qboKEKc0oRjFOnDRFKKbzp6dBPuJl8XiVwYyX7iiB6ULiAQDGNitjGUR1dcfO+6xlLb50u0dU2ed7GvaMp+N5z7Qh5q4D5Ncsu0yjUyf8AJrlfaSrFkAAig89Upzu7SVrvxdnSehMWVZKUk4yupNPwba+UsFdYap5X7KFWDqeW/Vj7iysWl4r53EX4cvJXrfyCK/wCfly6he50vLn0sneUV5MfX/2iPKf92H1n+0Cu8lcMp+sxryPHbd8rZZ7qryYfW/7Rjyuv8L6z+QEHceHAOWSYeSh/ddf4X1gjyxHho+uAqybHyUOWT48CInlmPl0elP7wjy1H5yh+PTAsrAR4EKsEuBFN5cj85Q/HpjXl6PzmH/HpgaKwi4BfgyMv+sEfncP+PTEluhj87QXPH+IDXWHQu8IxP6wR+fpczpe8Tu/D6RT9agMG5vIb0YLy/D6TD1sP7hO70PpUPXw3uGDf3sN7PP8Ad+n9Kh6+G9wd36f0qHr4f3DFegzBM08+8v0/pUPrKHuG936X0mH1tEYPRZo1o8+8v0vpFP62mRy3Q0vpFP6yAQzdTJb5FbVTjfpkG4l97iv+7/8AnomLlLHQlLOhLfZPxKd6tST5vabe5OhKjRaqWVWtUnWqRTuoOVlGF9toxiij0txGxiYtwFbGNg2NYDaur0o/aRHB6Zecx032x7URKSWe3oSd2+BWuETGrk35P0mYffzptXVOU4u01G9SlfVrbi2uNNcRr5Gg40rOUptSl38lFSfqpLqJVi+AARQZOVMFBy3xwjJSspZ0VK0lqenh1cyNYSUU001dNWa4UB5WpicFCTjKWEjKOuMpUYyXKmCxmC2VMH69D3mL/SH/AEf0cfBzcfjIp73iIK9WC8ma8aPHs7eLQ3JfA51fhSlOKzVSqUs1xkne70vzekqPoiNTCvU8M+R0mP8AiP8AB/8AGfPFDA4Ockt7xCvfvnTpNatHjCSw2CTsoYh22xoUWv3hR9EPetip8ygJaOyMeaKPniOGwbaVq8btK8qEUlxu02UMvZOpRtvMpuqnpvHMVlsenSwPpWy8leqhkmlsXQfNGS6kpye/S3mC0X3qSlfizI3tycJt08LScc5YxqN2tWLjpXFmcZB3nfFwdQjqcXUcGjGGzHvnnio9qQ/e3syh/q5R7ZIo7q6nF1DXU/FjiKwlayax2h6U/hySf7Yiw9d6soS5soe6oB27fBN8OKrDYzZj63Nj5v8A9hJHC5Q2YvFPjWKqyX2gOzZ4mecDy3lPH4dqKxuK3xaZQVeo0o8enXxfyIcHuvxsrJV8TJxis74+r06xo+gc8TPOOUMTlacIzjicU4zipRak2rPjHvFZXX6TiOe3tQHX88RzOPvKWV1+lVuin/CJ3Wyv9Kq+pR/hA6+5jHM5jkXdBlClXhLEVJ16D72pTcKaai/Hi4xTutfHpR0WNZSSlFpxkk01qae0ImdQY5kcrWbu+9V3b3WdyKUn/f0q67yq7rh0Uwqdz4+smwuI2bUZU67jNRlbNqLOpTWqWjTHl0PoejQK621a0B67DV85E9zzWBx/M1rRuUMSpIgsjWxucJcqCftj9pFXGK9PELhpz/dlmb0c8e1FetqreY/sAWrmpkrwH577EY9OV4x41HsN3B0N7jZu93fVa2haOolWJwACKAAAAw90WRMPiYOMqUHKTi5TtZuzT0216lrNwrzwcG2+/Tel5tSpHqTA8LU3H0k9EUVluJpRVlHh6ToDwEdkqi9LO+1ca8BwVJ88aT+6XUxzye4qnwFV7hIZ0pWu5O+nYravbznS3gZ7Jx9KnfskhrwdThpPmnH2saY5lU3ER4CnjNwrlHNjo75Nvi2o6u8LV8im+SpJP7Ax4efzT5pwfa0XTHJHuES8VdBDPcP/AHV0HXnRe2lUXNB9kmMdOO2FRfqqnsQ0xxrF7i6jUIxVlnPO4o6+3tInuHfk9R2dxpbWl5ylHtQipUX41L14X7QOKT3FPyCKvuVnTpTUYNtuLUVtd7e3qO5fAIPUk+SzElkqPk9Q4Y4Itx80tK07bcIyluTlTk5RUk5aJK7tJch3mWSIcBFLIsOBDg4UtzdWOpzXI5LsHY3CYmO9wjOqpSja6nNeDob0Pgt0ncJZChwLoIp7nqbd81XSaTtpSdr9iHBxBZOxq/P4lfrq38QfBscv0jEc9So/adrludhwIhlubjwAcaccevz9Xnd+01tz+WMZh5ZtdyrUZcKWfSfDGy0rhX4fSZbmY8BFLcwuDqQRm08dtT4HddK9gyrjbOEsxSdOTlBtQ+L0aXBtXWhvRf8AldwO4WWKzsRDEvDpzdOnFUlUVWEEo57u1ozlK3FZ7S//ANP61rPE05fqZQ++xxesideFSMk22pvOTSit6qa769GnTbhRTjibPMn4S1Pxai4V7jal/R1XTvGvDkzqkb8uhlXGbi8bCL7xVUrWhSrpu99az4x084FHf9q0PhLmFyo46yisg5STzVha81p8J0YyWjynLNfUXqO5XHyjnOjmvT3k6lFTXRJrrHE62sJleL0NmjDERepnjqu5fKEdKozXmzpSXVIZHCZVpfo1aSXkxbIr20qitrG5ycpJ6mkn0HncDgsrV2lvG8Rur1K8oxivRV5PoPQ4fcfJq9fF15PW1RUKUOTSpPrQFahjY06S3x5sqUXGcfCnLMVs6EVdyTtdWW3hPSZFyh8IpupZpZzirwlBuyWmz5TOjuNwfjKtPz8RX08ykkbeGw8KUI06cVCEFaMIqySCpQACAAAAAAAAAAAAAAAAAAAAAGygnrSfKkxwAV5YKk9dOm/Qj7hvc6jsgl5rcewtABU7nw2OquStV94jwHBVqrnhL7UWXAAovBT2VX6VOk+xIR4Sr5dN8tKS7Jl8AM54atwUXz1I+8a6VVfm4vzavviaYAZTVTbRqc0qUvvIgxdOpUjvdOFSEqjUJVZKKVKm/Dmmm9Nr242jcACOhRjThGEEowhGMIRWqMUrJEgAAAAAAAAAAAAAAAAAAAAAB//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APDxAPEBEPEA8NDg0NDQwPEA8PDQ0NFBEWFxQRFRQYHSggGBomHBQVITEhJSkrLi4vFx8zODMsNygtLisBCgoKDAwNFAwPFCwZFBkrLDcrLCwsKywsLCsrNzcrKyssLCwsNyw3LCsrKysrKysrKysrKysrKyssLCsrKysrK//AABEIAKoBKAMBIgACEQEDEQH/xAAcAAABBQEBAQAAAAAAAAAAAAAAAQIDBAUHBgj/xABQEAACAQIBBQkKCQgJBQAAAAAAAQIDEQQFEiExQQYTUWFxgZGhsRUiMkJScoKSwdEUIzNTVJOywvA0Q0SDorPS4QcWJGJjc6Ti8Rd0o8PE/8QAFQEBAQAAAAAAAAAAAAAAAAAAAAH/xAAXEQEBAQEAAAAAAAAAAAAAAAAAAREh/9oADAMBAAIRAxEAPwDuIAAAAAAAAAAAAAAAAAAAAAAAAAAAAAAAAAAAAAA1zXDza2A4CriMfTp+FKMXsUpKLfItb6CrPKrfydKrPgahmR9apm9VwNQjnXhHwpRXLJI8/jsdUis6vSe9J3lmV25RW1uKik1zlmjKmvk4RXGkrvnA11Wi9KkmuFNPsB148PUyhHOZLGi3tKLPwiPD1MfConqafI7lXeFwsjqUEMGgBlb9Ui3aV1GzzZaU07rl2FqGM8pc8dKILYDKdWMtTT4tvQPAAAAAAAAAAAAAAAAAAAAAAAAAAAAABuev+NIDgInXXL19SuxjqyepdNkva+oCwNc1w8y0sruMnrduRXa53ddQ10Yvwry4pNterq6gJKmMgna6v5N7y9VXfURPFTfgwlytKC/a0/skkbJWSSXAtCGyqpFETjWlrlCPCkpVHzN2X7InwJPw51J8Tm4x9WFk+gWeJRBPFhFmlRp0/AjGPmxUb9AzEYpRRSniGVK7umBSynjXUbWzVbiNLc/pw1F8NGl9hGJVWk3dzX5NR/yoLoQo1oRJooZEkQKGRTJWQyKKtZeH5i7ZCxFreNxwft94kdS5CBU7NPajTMw00KoAAIAAAAAAAAAAAAEckAoEbqoR1GBKJnL8aSF3/H8xHYCR1Px/wI5sidRDJV0UTO/4/mI0tunl0laWII5VmBcckhkqyKbmNbCLUsQRSxDIBAHyrNkbmxbCWAY2NJM0TNAjaIqq0Ms5oypDQwMaqja3Mfk1LzLdDZlVYmpuW/JqfFvi6KkkBtxHojQ9MoJMiY9kcgK9Z6fQn933iU3oXIFXX6FTtiNpPvVyAPZpx1LkRls06epci7CUOAAIoACGpUle0UuOTduhWAmEckVsyXjT5opJddwzI8vLd9pcErrrZp5NPYJvjey3KMdREcqwEzvtY1tbfeV5VWMcwLTqojdcruQjYEsqzGOoMEuA5yG3AQIUQBQEEHBYBtgsPsNc0UGaDQ1zZGwHuSGupxDWIyAlNkVXU+QeyOpqfIBjVmbe5R/2aPFPELor1DDrmzuSf9mX+di1/qahaPQIdcjixwAyOY9simwIZ+EvMn2xGUfBXIOk++XJJdnuI6PgrkAlNKj4MfNXYZZp0PAj5q7CUiQAAigqyqFooS9iAc5jJTEbGNlA2NbEbEuAtxLiAEFwEAAFAQAAWwAFhRrkNcgHuQ1zGgUAgogQggrEARiAxGRSMjqamPZFVehlGPXNfcpZYfRp+OxXS6820ZFc1dyf5O/8/FfvpP2gegixxHFi3IHMikPkyJgRz1x5X2EdB96h89ceV9jI6Hg87KH3NTDeBHkRlGrhfAjyEpEoABFBmt9i7DSMu/YuwAbGtisaUIxBQsEIFhRM9AFgsNcxrkwJBHNEdxGA9yAamLcoAEuAQAAgCtjbgAAIwECgRgxrZAMgrPQTMgrPQUZNc1NyL+InxYjE/vH7zJxDNTcc/iKnFia/an7QPQIW4iC5ANjGOYxgR1NcfOf2ZEVF6Od9o+q9MfO+6yOi9D86XaVD2zVwXyceftMo1cD8nHn7WSrE4ABFBkZ2rkXYa5ht9i7AHuY1zGNiXKh+exLjLi3AcA24XKFbPMTyzjpJb3hbXhN50qdVpS3pOOjRoz1JcmbwnpWxrqR8qPSgMCOIylKovikqWcr/ACUZ2VZJ3vJ6HB30eS9rR6EjdeHlx9ZDHjKa8ePTcCwhSm8oUl4/RGT7EI8qUuGT5IT9wRcFM95UhsjVfJB+0TupwUqz9GK9oGhcRsod0JvVQq87gvaDxdbZQfPUS9gF64XKG/Yl/mYLlqN/dFvin4tFc82FXWxLlTesU9tFehN/eFWFxD11ILkp+9kFi4hEsDW21pc0KfuHLJs9tao/UXYihzZVryLSyZwzqv8AWSXYPjkyntzpcUpTkutgebxT1mruLfxNbixdX7FN+0qboKEKc0oRjFOnDRFKKbzp6dBPuJl8XiVwYyX7iiB6ULiAQDGNitjGUR1dcfO+6xlLb50u0dU2ed7GvaMp+N5z7Qh5q4D5Ncsu0yjUyf8AJrlfaSrFkAAig89Upzu7SVrvxdnSehMWVZKUk4yupNPwba+UsFdYap5X7KFWDqeW/Vj7iysWl4r53EX4cvJXrfyCK/wCfly6he50vLn0sneUV5MfX/2iPKf92H1n+0Cu8lcMp+sxryPHbd8rZZ7qryYfW/7Rjyuv8L6z+QEHceHAOWSYeSh/ddf4X1gjyxHho+uAqybHyUOWT48CInlmPl0elP7wjy1H5yh+PTAsrAR4EKsEuBFN5cj85Q/HpjXl6PzmH/HpgaKwi4BfgyMv+sEfncP+PTEluhj87QXPH+IDXWHQu8IxP6wR+fpczpe8Tu/D6RT9agMG5vIb0YLy/D6TD1sP7hO70PpUPXw3uGDf3sN7PP8Ad+n9Kh6+G9wd36f0qHr4f3DFegzBM08+8v0/pUPrKHuG936X0mH1tEYPRZo1o8+8v0vpFP62mRy3Q0vpFP6yAQzdTJb5FbVTjfpkG4l97iv+7/8AnomLlLHQlLOhLfZPxKd6tST5vabe5OhKjRaqWVWtUnWqRTuoOVlGF9toxiij0txGxiYtwFbGNg2NYDaur0o/aRHB6Zecx032x7URKSWe3oSd2+BWuETGrk35P0mYffzptXVOU4u01G9SlfVrbi2uNNcRr5Gg40rOUptSl38lFSfqpLqJVi+AARQZOVMFBy3xwjJSspZ0VK0lqenh1cyNYSUU001dNWa4UB5WpicFCTjKWEjKOuMpUYyXKmCxmC2VMH69D3mL/SH/AEf0cfBzcfjIp73iIK9WC8ma8aPHs7eLQ3JfA51fhSlOKzVSqUs1xkne70vzekqPoiNTCvU8M+R0mP8AiP8AB/8AGfPFDA4Ockt7xCvfvnTpNatHjCSw2CTsoYh22xoUWv3hR9EPetip8ygJaOyMeaKPniOGwbaVq8btK8qEUlxu02UMvZOpRtvMpuqnpvHMVlsenSwPpWy8leqhkmlsXQfNGS6kpye/S3mC0X3qSlfizI3tycJt08LScc5YxqN2tWLjpXFmcZB3nfFwdQjqcXUcGjGGzHvnnio9qQ/e3syh/q5R7ZIo7q6nF1DXU/FjiKwlayax2h6U/hySf7Yiw9d6soS5soe6oB27fBN8OKrDYzZj63Nj5v8A9hJHC5Q2YvFPjWKqyX2gOzZ4mecDy3lPH4dqKxuK3xaZQVeo0o8enXxfyIcHuvxsrJV8TJxis74+r06xo+gc8TPOOUMTlacIzjicU4zipRak2rPjHvFZXX6TiOe3tQHX88RzOPvKWV1+lVuin/CJ3Wyv9Kq+pR/hA6+5jHM5jkXdBlClXhLEVJ16D72pTcKaai/Hi4xTutfHpR0WNZSSlFpxkk01qae0ImdQY5kcrWbu+9V3b3WdyKUn/f0q67yq7rh0Uwqdz4+smwuI2bUZU67jNRlbNqLOpTWqWjTHl0PoejQK621a0B67DV85E9zzWBx/M1rRuUMSpIgsjWxucJcqCftj9pFXGK9PELhpz/dlmb0c8e1FetqreY/sAWrmpkrwH577EY9OV4x41HsN3B0N7jZu93fVa2haOolWJwACKAAAAw90WRMPiYOMqUHKTi5TtZuzT0216lrNwrzwcG2+/Tel5tSpHqTA8LU3H0k9EUVluJpRVlHh6ToDwEdkqi9LO+1ca8BwVJ88aT+6XUxzye4qnwFV7hIZ0pWu5O+nYravbznS3gZ7Jx9KnfskhrwdThpPmnH2saY5lU3ER4CnjNwrlHNjo75Nvi2o6u8LV8im+SpJP7Ax4efzT5pwfa0XTHJHuES8VdBDPcP/AHV0HXnRe2lUXNB9kmMdOO2FRfqqnsQ0xxrF7i6jUIxVlnPO4o6+3tInuHfk9R2dxpbWl5ylHtQipUX41L14X7QOKT3FPyCKvuVnTpTUYNtuLUVtd7e3qO5fAIPUk+SzElkqPk9Q4Y4Itx80tK07bcIyluTlTk5RUk5aJK7tJch3mWSIcBFLIsOBDg4UtzdWOpzXI5LsHY3CYmO9wjOqpSja6nNeDob0Pgt0ncJZChwLoIp7nqbd81XSaTtpSdr9iHBxBZOxq/P4lfrq38QfBscv0jEc9So/adrludhwIhlubjwAcaccevz9Xnd+01tz+WMZh5ZtdyrUZcKWfSfDGy0rhX4fSZbmY8BFLcwuDqQRm08dtT4HddK9gyrjbOEsxSdOTlBtQ+L0aXBtXWhvRf8AldwO4WWKzsRDEvDpzdOnFUlUVWEEo57u1ozlK3FZ7S//ANP61rPE05fqZQ++xxesideFSMk22pvOTSit6qa769GnTbhRTjibPMn4S1Pxai4V7jal/R1XTvGvDkzqkb8uhlXGbi8bCL7xVUrWhSrpu99az4x084FHf9q0PhLmFyo46yisg5STzVha81p8J0YyWjynLNfUXqO5XHyjnOjmvT3k6lFTXRJrrHE62sJleL0NmjDERepnjqu5fKEdKozXmzpSXVIZHCZVpfo1aSXkxbIr20qitrG5ycpJ6mkn0HncDgsrV2lvG8Rur1K8oxivRV5PoPQ4fcfJq9fF15PW1RUKUOTSpPrQFahjY06S3x5sqUXGcfCnLMVs6EVdyTtdWW3hPSZFyh8IpupZpZzirwlBuyWmz5TOjuNwfjKtPz8RX08ykkbeGw8KUI06cVCEFaMIqySCpQACAAAAAAAAAAAAAAAAAAAAAGygnrSfKkxwAV5YKk9dOm/Qj7hvc6jsgl5rcewtABU7nw2OquStV94jwHBVqrnhL7UWXAAovBT2VX6VOk+xIR4Sr5dN8tKS7Jl8AM54atwUXz1I+8a6VVfm4vzavviaYAZTVTbRqc0qUvvIgxdOpUjvdOFSEqjUJVZKKVKm/Dmmm9Nr242jcACOhRjThGEEowhGMIRWqMUrJEgAAAAAAAAAAAAAAAAAAAAAB//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ac.png"/>
          <p:cNvPicPr>
            <a:picLocks noChangeAspect="1"/>
          </p:cNvPicPr>
          <p:nvPr/>
        </p:nvPicPr>
        <p:blipFill>
          <a:blip r:embed="rId3" cstate="print"/>
          <a:stretch>
            <a:fillRect/>
          </a:stretch>
        </p:blipFill>
        <p:spPr>
          <a:xfrm>
            <a:off x="533400" y="3124200"/>
            <a:ext cx="2819400" cy="1619250"/>
          </a:xfrm>
          <a:prstGeom prst="rect">
            <a:avLst/>
          </a:prstGeom>
        </p:spPr>
      </p:pic>
      <p:pic>
        <p:nvPicPr>
          <p:cNvPr id="4104" name="Picture 8" descr="https://encrypted-tbn2.gstatic.com/images?q=tbn:ANd9GcQCTZjT4SnSb5tkhCIqPwrk2WXlGzJVKr392q-dMtTcb7AN1HzUiQ"/>
          <p:cNvPicPr>
            <a:picLocks noChangeAspect="1" noChangeArrowheads="1"/>
          </p:cNvPicPr>
          <p:nvPr/>
        </p:nvPicPr>
        <p:blipFill>
          <a:blip r:embed="rId4" cstate="print"/>
          <a:srcRect/>
          <a:stretch>
            <a:fillRect/>
          </a:stretch>
        </p:blipFill>
        <p:spPr bwMode="auto">
          <a:xfrm>
            <a:off x="3657600" y="3124200"/>
            <a:ext cx="1847850" cy="2466975"/>
          </a:xfrm>
          <a:prstGeom prst="rect">
            <a:avLst/>
          </a:prstGeom>
          <a:noFill/>
        </p:spPr>
      </p:pic>
      <p:pic>
        <p:nvPicPr>
          <p:cNvPr id="8" name="Picture 7" descr="knx_logo_testlr.gif"/>
          <p:cNvPicPr>
            <a:picLocks noChangeAspect="1"/>
          </p:cNvPicPr>
          <p:nvPr/>
        </p:nvPicPr>
        <p:blipFill>
          <a:blip r:embed="rId5" cstate="print"/>
          <a:stretch>
            <a:fillRect/>
          </a:stretch>
        </p:blipFill>
        <p:spPr>
          <a:xfrm>
            <a:off x="6951785" y="0"/>
            <a:ext cx="2192215" cy="1219200"/>
          </a:xfrm>
          <a:prstGeom prst="rect">
            <a:avLst/>
          </a:prstGeom>
        </p:spPr>
      </p:pic>
      <p:sp>
        <p:nvSpPr>
          <p:cNvPr id="9" name="Title 8"/>
          <p:cNvSpPr>
            <a:spLocks noGrp="1"/>
          </p:cNvSpPr>
          <p:nvPr>
            <p:ph type="title"/>
          </p:nvPr>
        </p:nvSpPr>
        <p:spPr>
          <a:xfrm>
            <a:off x="533400" y="990600"/>
            <a:ext cx="8229600" cy="1524000"/>
          </a:xfrm>
        </p:spPr>
        <p:txBody>
          <a:bodyPr>
            <a:noAutofit/>
          </a:bodyPr>
          <a:lstStyle/>
          <a:p>
            <a:pPr algn="ctr"/>
            <a:r>
              <a:rPr lang="en-US" sz="3200" dirty="0" smtClean="0">
                <a:solidFill>
                  <a:schemeClr val="bg1"/>
                </a:solidFill>
              </a:rPr>
              <a:t>Integration</a:t>
            </a:r>
            <a:br>
              <a:rPr lang="en-US" sz="3200" dirty="0" smtClean="0">
                <a:solidFill>
                  <a:schemeClr val="bg1"/>
                </a:solidFill>
              </a:rPr>
            </a:br>
            <a:r>
              <a:rPr lang="en-US" sz="3200" dirty="0" smtClean="0">
                <a:solidFill>
                  <a:schemeClr val="bg1"/>
                </a:solidFill>
              </a:rPr>
              <a:t>with</a:t>
            </a:r>
            <a:br>
              <a:rPr lang="en-US" sz="3200" dirty="0" smtClean="0">
                <a:solidFill>
                  <a:schemeClr val="bg1"/>
                </a:solidFill>
              </a:rPr>
            </a:br>
            <a:r>
              <a:rPr lang="en-US" sz="3200" dirty="0" smtClean="0">
                <a:solidFill>
                  <a:schemeClr val="bg1"/>
                </a:solidFill>
              </a:rPr>
              <a:t>3</a:t>
            </a:r>
            <a:r>
              <a:rPr lang="en-US" sz="3200" baseline="30000" dirty="0" smtClean="0">
                <a:solidFill>
                  <a:schemeClr val="bg1"/>
                </a:solidFill>
              </a:rPr>
              <a:t>rd</a:t>
            </a:r>
            <a:r>
              <a:rPr lang="en-US" sz="3200" dirty="0" smtClean="0">
                <a:solidFill>
                  <a:schemeClr val="bg1"/>
                </a:solidFill>
              </a:rPr>
              <a:t> Party ( IPAD, AC &amp; MUSIC)  Gateway</a:t>
            </a:r>
            <a:endParaRPr lang="en-US" sz="3200" dirty="0">
              <a:solidFill>
                <a:schemeClr val="bg1"/>
              </a:solidFill>
            </a:endParaRPr>
          </a:p>
        </p:txBody>
      </p:sp>
      <p:pic>
        <p:nvPicPr>
          <p:cNvPr id="10" name="Picture 9" descr="sss.JPG"/>
          <p:cNvPicPr>
            <a:picLocks noChangeAspect="1"/>
          </p:cNvPicPr>
          <p:nvPr/>
        </p:nvPicPr>
        <p:blipFill>
          <a:blip r:embed="rId6"/>
          <a:stretch>
            <a:fillRect/>
          </a:stretch>
        </p:blipFill>
        <p:spPr>
          <a:xfrm>
            <a:off x="0" y="0"/>
            <a:ext cx="2066925" cy="8763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TotalTime>
  <Words>432</Words>
  <Application>Microsoft Office PowerPoint</Application>
  <PresentationFormat>On-screen Show (4:3)</PresentationFormat>
  <Paragraphs>56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Product at a Glance</vt:lpstr>
      <vt:lpstr>Mission</vt:lpstr>
      <vt:lpstr>Systems &amp; Solutions</vt:lpstr>
      <vt:lpstr>Access Control &amp; Time Attendance – Biometric &amp; Proximity ZK (ESSL) &amp; Syris</vt:lpstr>
      <vt:lpstr>CCTV Analogue &amp; IP  CPPlus &amp; Samsung</vt:lpstr>
      <vt:lpstr>Fire Alarm Analogue &amp; Addressable Apollo &amp; Firetronics</vt:lpstr>
      <vt:lpstr>Lighting Automation (KNX) - JUNG</vt:lpstr>
      <vt:lpstr>Integration with 3rd Party ( IPAD, AC &amp; MUSIC)  Gateway</vt:lpstr>
      <vt:lpstr>Modular Switches - JUNG</vt:lpstr>
      <vt:lpstr>LED Dimmable Lights – Osram &amp; Spoon</vt:lpstr>
      <vt:lpstr>PA Systems JBL &amp; Bosch Ultimate and time tested audio systems.</vt:lpstr>
      <vt:lpstr>Security Alarm with sensors   Securico &amp; Texicom</vt:lpstr>
      <vt:lpstr>Video Door Phone – CPPlus &amp; Fermax</vt:lpstr>
      <vt:lpstr>Some of our clients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39</cp:revision>
  <dcterms:created xsi:type="dcterms:W3CDTF">2014-08-09T10:40:07Z</dcterms:created>
  <dcterms:modified xsi:type="dcterms:W3CDTF">2014-08-11T10:08:21Z</dcterms:modified>
</cp:coreProperties>
</file>